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37"/>
  </p:notesMasterIdLst>
  <p:sldIdLst>
    <p:sldId id="256" r:id="rId5"/>
    <p:sldId id="257" r:id="rId6"/>
    <p:sldId id="8411" r:id="rId7"/>
    <p:sldId id="266" r:id="rId8"/>
    <p:sldId id="267" r:id="rId9"/>
    <p:sldId id="516" r:id="rId10"/>
    <p:sldId id="623" r:id="rId11"/>
    <p:sldId id="8389" r:id="rId12"/>
    <p:sldId id="271" r:id="rId13"/>
    <p:sldId id="8402" r:id="rId14"/>
    <p:sldId id="8407" r:id="rId15"/>
    <p:sldId id="8401" r:id="rId16"/>
    <p:sldId id="8406" r:id="rId17"/>
    <p:sldId id="8410" r:id="rId18"/>
    <p:sldId id="8403" r:id="rId19"/>
    <p:sldId id="8404" r:id="rId20"/>
    <p:sldId id="8405" r:id="rId21"/>
    <p:sldId id="281" r:id="rId22"/>
    <p:sldId id="273" r:id="rId23"/>
    <p:sldId id="8393" r:id="rId24"/>
    <p:sldId id="8394" r:id="rId25"/>
    <p:sldId id="8395" r:id="rId26"/>
    <p:sldId id="8396" r:id="rId27"/>
    <p:sldId id="8397" r:id="rId28"/>
    <p:sldId id="8408" r:id="rId29"/>
    <p:sldId id="8409" r:id="rId30"/>
    <p:sldId id="285" r:id="rId31"/>
    <p:sldId id="283" r:id="rId32"/>
    <p:sldId id="274" r:id="rId33"/>
    <p:sldId id="282" r:id="rId34"/>
    <p:sldId id="8400" r:id="rId35"/>
    <p:sldId id="26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57"/>
            <p14:sldId id="8411"/>
            <p14:sldId id="266"/>
            <p14:sldId id="267"/>
            <p14:sldId id="516"/>
            <p14:sldId id="623"/>
            <p14:sldId id="8389"/>
            <p14:sldId id="271"/>
            <p14:sldId id="8402"/>
            <p14:sldId id="8407"/>
            <p14:sldId id="8401"/>
            <p14:sldId id="8406"/>
            <p14:sldId id="8410"/>
            <p14:sldId id="8403"/>
            <p14:sldId id="8404"/>
            <p14:sldId id="8405"/>
            <p14:sldId id="281"/>
            <p14:sldId id="273"/>
            <p14:sldId id="8393"/>
            <p14:sldId id="8394"/>
            <p14:sldId id="8395"/>
            <p14:sldId id="8396"/>
            <p14:sldId id="8397"/>
            <p14:sldId id="8408"/>
            <p14:sldId id="8409"/>
            <p14:sldId id="285"/>
            <p14:sldId id="283"/>
            <p14:sldId id="274"/>
            <p14:sldId id="282"/>
            <p14:sldId id="8400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C"/>
    <a:srgbClr val="512BD4"/>
    <a:srgbClr val="5C2D91"/>
    <a:srgbClr val="2C3E50"/>
    <a:srgbClr val="E2068C"/>
    <a:srgbClr val="FFFFFF"/>
    <a:srgbClr val="7FCC27"/>
    <a:srgbClr val="231F20"/>
    <a:srgbClr val="1516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34" autoAdjust="0"/>
    <p:restoredTop sz="96265" autoAdjust="0"/>
  </p:normalViewPr>
  <p:slideViewPr>
    <p:cSldViewPr snapToGrid="0">
      <p:cViewPr varScale="1">
        <p:scale>
          <a:sx n="154" d="100"/>
          <a:sy n="154" d="100"/>
        </p:scale>
        <p:origin x="615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VwwehJC74qBhMhwFWJkwEQ" TargetMode="External"/><Relationship Id="rId7" Type="http://schemas.openxmlformats.org/officeDocument/2006/relationships/hyperlink" Target="https://www.pscp.tv/ionixjunior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youtube.com/c/monkeynights" TargetMode="External"/><Relationship Id="rId5" Type="http://schemas.openxmlformats.org/officeDocument/2006/relationships/hyperlink" Target="https://www.twitch.tv/codingwithluce" TargetMode="External"/><Relationship Id="rId4" Type="http://schemas.openxmlformats.org/officeDocument/2006/relationships/hyperlink" Target="https://www.youtube.com/channel/UCBKLE3rLU0CJebTBJ_N4ajQ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Blogs and community </a:t>
            </a:r>
            <a:r>
              <a:rPr lang="en-US" dirty="0" err="1"/>
              <a:t>challengs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997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Blogs and community </a:t>
            </a:r>
            <a:r>
              <a:rPr lang="en-US" dirty="0" err="1"/>
              <a:t>challengs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24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Blogs and community </a:t>
            </a:r>
            <a:r>
              <a:rPr lang="en-US" dirty="0" err="1"/>
              <a:t>challengs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33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all starts here with the quickest and easiest way to setup your application.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722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all starts here with the quickest and easiest way to setup your application.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692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all starts here with the quickest and easiest way to setup your application.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96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all starts here with the quickest and easiest way to setup your application.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302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all starts here with the quickest and easiest way to setup your application.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5488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all starts here with the quickest and easiest way to setup your application.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062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Blogs and community </a:t>
            </a:r>
            <a:r>
              <a:rPr lang="en-US" dirty="0" err="1"/>
              <a:t>challengs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39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Glenn "Because you don't need any other weather than Redmond" O-really?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5660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Looking for consistent UI but retaining platform idioms? Material controls for Visual.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1573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Animations of a bunch of layouts</a:t>
            </a:r>
          </a:p>
          <a:p>
            <a:endParaRPr lang="en-US" dirty="0"/>
          </a:p>
          <a:p>
            <a:r>
              <a:rPr lang="en-US" dirty="0"/>
              <a:t>Basic list vertical</a:t>
            </a:r>
          </a:p>
          <a:p>
            <a:r>
              <a:rPr lang="en-US" dirty="0"/>
              <a:t>Basic list horizontal</a:t>
            </a:r>
          </a:p>
          <a:p>
            <a:r>
              <a:rPr lang="en-US" dirty="0"/>
              <a:t>Grid 2-3 up</a:t>
            </a:r>
          </a:p>
          <a:p>
            <a:r>
              <a:rPr lang="en-US" dirty="0"/>
              <a:t>Grouped List vertical</a:t>
            </a:r>
          </a:p>
          <a:p>
            <a:r>
              <a:rPr lang="en-US" dirty="0"/>
              <a:t>Grouped list vertical with horizontal </a:t>
            </a:r>
          </a:p>
          <a:p>
            <a:endParaRPr lang="en-US" dirty="0"/>
          </a:p>
          <a:p>
            <a:r>
              <a:rPr lang="en-US" dirty="0"/>
              <a:t>Staggered list – custom layout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8874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Animations of a bunch of layouts</a:t>
            </a:r>
          </a:p>
          <a:p>
            <a:endParaRPr lang="en-US" dirty="0"/>
          </a:p>
          <a:p>
            <a:r>
              <a:rPr lang="en-US" dirty="0"/>
              <a:t>Basic list vertical</a:t>
            </a:r>
          </a:p>
          <a:p>
            <a:r>
              <a:rPr lang="en-US" dirty="0"/>
              <a:t>Basic list horizontal</a:t>
            </a:r>
          </a:p>
          <a:p>
            <a:r>
              <a:rPr lang="en-US" dirty="0"/>
              <a:t>Grid 2-3 up</a:t>
            </a:r>
          </a:p>
          <a:p>
            <a:r>
              <a:rPr lang="en-US" dirty="0"/>
              <a:t>Grouped List vertical</a:t>
            </a:r>
          </a:p>
          <a:p>
            <a:r>
              <a:rPr lang="en-US" dirty="0"/>
              <a:t>Grouped list vertical with horizontal </a:t>
            </a:r>
          </a:p>
          <a:p>
            <a:endParaRPr lang="en-US" dirty="0"/>
          </a:p>
          <a:p>
            <a:r>
              <a:rPr lang="en-US" dirty="0"/>
              <a:t>Staggered list – custom layout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5518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Glenn "Because you don't need any other weather than Redmond" O-really?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901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thank you to contributors. Show growth. Gifts on </a:t>
            </a:r>
            <a:r>
              <a:rPr lang="en-US"/>
              <a:t>the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033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34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top it all off, Xamarin is on top of all the latest OS updates and additional platforms.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97B6B-FF96-F443-AED4-FFB28983C4F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6163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there is something not in the box, don’t worry as there is a huge ecosystem around Xamarin and Xamarin.Forms apps.</a:t>
            </a:r>
          </a:p>
        </p:txBody>
      </p:sp>
    </p:spTree>
    <p:extLst>
      <p:ext uri="{BB962C8B-B14F-4D97-AF65-F5344CB8AC3E}">
        <p14:creationId xmlns:p14="http://schemas.microsoft.com/office/powerpoint/2010/main" val="3624168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is libraries, essentially giving you anything that you need.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8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Collage of streamers streaming. Put a list up on aka.ms/</a:t>
            </a:r>
            <a:r>
              <a:rPr lang="en-US" dirty="0" err="1"/>
              <a:t>xamstreamers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Motz</a:t>
            </a:r>
            <a:endParaRPr lang="en-US" dirty="0"/>
          </a:p>
          <a:p>
            <a:r>
              <a:rPr lang="en-US" dirty="0" err="1"/>
              <a:t>Clancey</a:t>
            </a:r>
            <a:endParaRPr lang="en-US" dirty="0"/>
          </a:p>
          <a:p>
            <a:r>
              <a:rPr lang="en-US" dirty="0"/>
              <a:t>Me</a:t>
            </a:r>
          </a:p>
          <a:p>
            <a:r>
              <a:rPr lang="en-US" dirty="0"/>
              <a:t>Kym</a:t>
            </a:r>
          </a:p>
          <a:p>
            <a:r>
              <a:rPr lang="en-US" dirty="0"/>
              <a:t>Glenn</a:t>
            </a:r>
          </a:p>
          <a:p>
            <a:r>
              <a:rPr lang="en-US" dirty="0"/>
              <a:t>Gerald</a:t>
            </a:r>
          </a:p>
          <a:p>
            <a:r>
              <a:rPr lang="en-US" dirty="0"/>
              <a:t>Javier</a:t>
            </a:r>
          </a:p>
          <a:p>
            <a:r>
              <a:rPr lang="en-US" dirty="0"/>
              <a:t>Shane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https://www.youtube.com/channel/UCVwwehJC74qBhMhwFWJkwEQ</a:t>
            </a:r>
            <a:endParaRPr lang="en-US" dirty="0"/>
          </a:p>
          <a:p>
            <a:r>
              <a:rPr lang="en-US" dirty="0">
                <a:hlinkClick r:id="rId4"/>
              </a:rPr>
              <a:t>https://www.youtube.com/channel/UCBKLE3rLU0CJebTBJ_N4ajQ</a:t>
            </a:r>
            <a:r>
              <a:rPr lang="en-US" dirty="0"/>
              <a:t> Xamarin Guy</a:t>
            </a:r>
          </a:p>
          <a:p>
            <a:r>
              <a:rPr lang="en-US" dirty="0">
                <a:hlinkClick r:id="rId5"/>
              </a:rPr>
              <a:t>https://www.twitch.tv/codingwithluce</a:t>
            </a:r>
            <a:endParaRPr lang="en-US" dirty="0"/>
          </a:p>
          <a:p>
            <a:r>
              <a:rPr lang="en-US" dirty="0">
                <a:hlinkClick r:id="rId6"/>
              </a:rPr>
              <a:t>https://www.youtube.com/c/monkeynights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7"/>
              </a:rPr>
              <a:t>https://www.pscp.tv/ionixjunior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96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Blogs and community </a:t>
            </a:r>
            <a:r>
              <a:rPr lang="en-US" dirty="0" err="1"/>
              <a:t>challengs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75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rple Background">
    <p:bg>
      <p:bgPr>
        <a:solidFill>
          <a:srgbClr val="6A3F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554678" y="400681"/>
            <a:ext cx="10094273" cy="77404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 b="0">
                <a:solidFill>
                  <a:schemeClr val="bg1"/>
                </a:solidFill>
                <a:latin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839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rple Background Subtitle">
    <p:bg>
      <p:bgPr>
        <a:solidFill>
          <a:srgbClr val="6A3F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54678" y="1174727"/>
            <a:ext cx="9369016" cy="563458"/>
          </a:xfrm>
          <a:prstGeom prst="rect">
            <a:avLst/>
          </a:prstGeom>
        </p:spPr>
        <p:txBody>
          <a:bodyPr lIns="192024">
            <a:normAutofit/>
          </a:bodyPr>
          <a:lstStyle>
            <a:lvl1pPr marL="0" indent="0">
              <a:buNone/>
              <a:defRPr lang="en-US" sz="2700" kern="1200" smtClean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+mn-cs"/>
              </a:defRPr>
            </a:lvl1pPr>
            <a:lvl2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8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554678" y="400681"/>
            <a:ext cx="10094273" cy="77404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 b="0">
                <a:solidFill>
                  <a:schemeClr val="bg1"/>
                </a:solidFill>
                <a:latin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5234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  <p:sldLayoutId id="2147483756" r:id="rId16"/>
    <p:sldLayoutId id="2147483757" r:id="rId17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xamarin-hotrestar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xamarin/xamarin-forms/release-notes/4.3/4.3.0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gif"/><Relationship Id="rId3" Type="http://schemas.openxmlformats.org/officeDocument/2006/relationships/image" Target="../media/image66.gif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9.gif"/><Relationship Id="rId5" Type="http://schemas.openxmlformats.org/officeDocument/2006/relationships/image" Target="../media/image68.gif"/><Relationship Id="rId10" Type="http://schemas.openxmlformats.org/officeDocument/2006/relationships/image" Target="../media/image73.png"/><Relationship Id="rId4" Type="http://schemas.openxmlformats.org/officeDocument/2006/relationships/image" Target="../media/image67.gif"/><Relationship Id="rId9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931EF0-365E-46CA-803E-803BB43466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249864"/>
          </a:xfrm>
        </p:spPr>
        <p:txBody>
          <a:bodyPr/>
          <a:lstStyle/>
          <a:p>
            <a:r>
              <a:rPr lang="en-US" dirty="0"/>
              <a:t>Dark Mode</a:t>
            </a:r>
          </a:p>
          <a:p>
            <a:r>
              <a:rPr lang="en-US" dirty="0" err="1"/>
              <a:t>iPadOS</a:t>
            </a:r>
            <a:endParaRPr lang="en-US" dirty="0"/>
          </a:p>
          <a:p>
            <a:pPr lvl="1"/>
            <a:r>
              <a:rPr lang="en-US" dirty="0"/>
              <a:t>Project Catalyst (</a:t>
            </a:r>
            <a:r>
              <a:rPr lang="en-US" dirty="0" err="1"/>
              <a:t>rodar</a:t>
            </a:r>
            <a:r>
              <a:rPr lang="en-US" dirty="0"/>
              <a:t> apps </a:t>
            </a:r>
            <a:r>
              <a:rPr lang="en-US" dirty="0" err="1"/>
              <a:t>iPadOS</a:t>
            </a:r>
            <a:r>
              <a:rPr lang="en-US" dirty="0"/>
              <a:t> no macOS Catalina)</a:t>
            </a:r>
          </a:p>
          <a:p>
            <a:r>
              <a:rPr lang="en-US" dirty="0"/>
              <a:t>Sign in With Apple</a:t>
            </a:r>
          </a:p>
          <a:p>
            <a:pPr lvl="1"/>
            <a:r>
              <a:rPr lang="en-US" dirty="0" err="1"/>
              <a:t>Obrigatório</a:t>
            </a:r>
            <a:r>
              <a:rPr lang="en-US" dirty="0"/>
              <a:t> para </a:t>
            </a:r>
            <a:r>
              <a:rPr lang="en-US" dirty="0" err="1"/>
              <a:t>novos</a:t>
            </a:r>
            <a:r>
              <a:rPr lang="en-US" dirty="0"/>
              <a:t> apps</a:t>
            </a:r>
          </a:p>
          <a:p>
            <a:pPr lvl="1"/>
            <a:r>
              <a:rPr lang="en-US" dirty="0"/>
              <a:t>Apps </a:t>
            </a:r>
            <a:r>
              <a:rPr lang="en-US" dirty="0" err="1"/>
              <a:t>existentes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Abril de 2020 para </a:t>
            </a:r>
            <a:r>
              <a:rPr lang="en-US" dirty="0" err="1"/>
              <a:t>suportar</a:t>
            </a:r>
            <a:r>
              <a:rPr lang="en-US" dirty="0"/>
              <a:t>*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3950CC-4A09-4931-BB22-2AE30AD11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iOS 13</a:t>
            </a:r>
          </a:p>
        </p:txBody>
      </p:sp>
    </p:spTree>
    <p:extLst>
      <p:ext uri="{BB962C8B-B14F-4D97-AF65-F5344CB8AC3E}">
        <p14:creationId xmlns:p14="http://schemas.microsoft.com/office/powerpoint/2010/main" val="74312411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931EF0-365E-46CA-803E-803BB43466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941511"/>
          </a:xfrm>
        </p:spPr>
        <p:txBody>
          <a:bodyPr/>
          <a:lstStyle/>
          <a:p>
            <a:r>
              <a:rPr lang="en-US" dirty="0"/>
              <a:t>Dark Theme</a:t>
            </a:r>
          </a:p>
          <a:p>
            <a:r>
              <a:rPr lang="en-US" dirty="0" err="1"/>
              <a:t>Suporte</a:t>
            </a:r>
            <a:r>
              <a:rPr lang="en-US" dirty="0"/>
              <a:t> a foldable devices</a:t>
            </a:r>
            <a:br>
              <a:rPr lang="en-US" dirty="0"/>
            </a:br>
            <a:r>
              <a:rPr lang="en-US" sz="3200" dirty="0"/>
              <a:t>(Surface Duo, Galaxy Fold)</a:t>
            </a:r>
          </a:p>
          <a:p>
            <a:r>
              <a:rPr lang="en-US" dirty="0" err="1"/>
              <a:t>Suporte</a:t>
            </a:r>
            <a:r>
              <a:rPr lang="en-US" dirty="0"/>
              <a:t> à </a:t>
            </a:r>
            <a:r>
              <a:rPr lang="en-US" dirty="0" err="1"/>
              <a:t>navegação</a:t>
            </a:r>
            <a:r>
              <a:rPr lang="en-US" dirty="0"/>
              <a:t> por </a:t>
            </a:r>
            <a:r>
              <a:rPr lang="en-US" dirty="0" err="1"/>
              <a:t>gestos</a:t>
            </a:r>
            <a:br>
              <a:rPr lang="en-US" dirty="0"/>
            </a:br>
            <a:r>
              <a:rPr lang="en-US" sz="3200" dirty="0"/>
              <a:t>(</a:t>
            </a:r>
            <a:r>
              <a:rPr lang="en-US" sz="3200" dirty="0" err="1"/>
              <a:t>permite</a:t>
            </a:r>
            <a:r>
              <a:rPr lang="en-US" sz="3200" dirty="0"/>
              <a:t> </a:t>
            </a:r>
            <a:r>
              <a:rPr lang="en-US" sz="3200" dirty="0" err="1"/>
              <a:t>gestos</a:t>
            </a:r>
            <a:r>
              <a:rPr lang="en-US" sz="3200" dirty="0"/>
              <a:t> que </a:t>
            </a:r>
            <a:r>
              <a:rPr lang="en-US" sz="3200" dirty="0" err="1"/>
              <a:t>excedam</a:t>
            </a:r>
            <a:r>
              <a:rPr lang="en-US" sz="3200" dirty="0"/>
              <a:t> o </a:t>
            </a:r>
            <a:r>
              <a:rPr lang="en-US" sz="3200" dirty="0" err="1"/>
              <a:t>tamanho</a:t>
            </a:r>
            <a:r>
              <a:rPr lang="en-US" sz="3200" dirty="0"/>
              <a:t> da </a:t>
            </a:r>
            <a:r>
              <a:rPr lang="en-US" sz="3200" dirty="0" err="1"/>
              <a:t>tela</a:t>
            </a:r>
            <a:r>
              <a:rPr lang="en-US" sz="3200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3950CC-4A09-4931-BB22-2AE30AD11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Android 10</a:t>
            </a:r>
          </a:p>
        </p:txBody>
      </p:sp>
    </p:spTree>
    <p:extLst>
      <p:ext uri="{BB962C8B-B14F-4D97-AF65-F5344CB8AC3E}">
        <p14:creationId xmlns:p14="http://schemas.microsoft.com/office/powerpoint/2010/main" val="355402471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XAML Hot Reload</a:t>
            </a:r>
          </a:p>
        </p:txBody>
      </p:sp>
    </p:spTree>
    <p:extLst>
      <p:ext uri="{BB962C8B-B14F-4D97-AF65-F5344CB8AC3E}">
        <p14:creationId xmlns:p14="http://schemas.microsoft.com/office/powerpoint/2010/main" val="267743809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931EF0-365E-46CA-803E-803BB43466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589270"/>
          </a:xfrm>
        </p:spPr>
        <p:txBody>
          <a:bodyPr/>
          <a:lstStyle/>
          <a:p>
            <a:r>
              <a:rPr lang="en-US" dirty="0" err="1"/>
              <a:t>Anunciado</a:t>
            </a:r>
            <a:r>
              <a:rPr lang="en-US" dirty="0"/>
              <a:t> no Xamarin Dev Summit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Julho</a:t>
            </a:r>
            <a:endParaRPr lang="en-US" dirty="0"/>
          </a:p>
          <a:p>
            <a:r>
              <a:rPr lang="en-US" dirty="0" err="1"/>
              <a:t>Aumenta</a:t>
            </a:r>
            <a:r>
              <a:rPr lang="en-US" dirty="0"/>
              <a:t> </a:t>
            </a:r>
            <a:r>
              <a:rPr lang="en-US" dirty="0" err="1"/>
              <a:t>produtividade</a:t>
            </a:r>
            <a:endParaRPr lang="en-US" dirty="0"/>
          </a:p>
          <a:p>
            <a:r>
              <a:rPr lang="en-US" dirty="0" err="1"/>
              <a:t>Não</a:t>
            </a:r>
            <a:r>
              <a:rPr lang="en-US" dirty="0"/>
              <a:t> é </a:t>
            </a:r>
            <a:r>
              <a:rPr lang="en-US" dirty="0" err="1"/>
              <a:t>necessário</a:t>
            </a:r>
            <a:r>
              <a:rPr lang="en-US" dirty="0"/>
              <a:t> </a:t>
            </a:r>
            <a:r>
              <a:rPr lang="en-US" dirty="0" err="1"/>
              <a:t>configurar</a:t>
            </a:r>
            <a:r>
              <a:rPr lang="en-US" dirty="0"/>
              <a:t> nada no </a:t>
            </a:r>
            <a:r>
              <a:rPr lang="en-US" dirty="0" err="1"/>
              <a:t>projeto</a:t>
            </a:r>
            <a:endParaRPr lang="en-US" dirty="0"/>
          </a:p>
          <a:p>
            <a:r>
              <a:rPr lang="en-US" dirty="0"/>
              <a:t>Sem </a:t>
            </a:r>
            <a:r>
              <a:rPr lang="en-US" dirty="0" err="1"/>
              <a:t>pacotes</a:t>
            </a:r>
            <a:r>
              <a:rPr lang="en-US" dirty="0"/>
              <a:t> </a:t>
            </a:r>
            <a:r>
              <a:rPr lang="en-US" dirty="0" err="1"/>
              <a:t>nuget</a:t>
            </a:r>
            <a:endParaRPr lang="en-US" dirty="0"/>
          </a:p>
          <a:p>
            <a:r>
              <a:rPr lang="en-US" dirty="0" err="1"/>
              <a:t>Necessário</a:t>
            </a:r>
            <a:r>
              <a:rPr lang="en-US" dirty="0"/>
              <a:t> </a:t>
            </a:r>
            <a:r>
              <a:rPr lang="en-US" dirty="0" err="1"/>
              <a:t>Xamarin.Forms</a:t>
            </a:r>
            <a:r>
              <a:rPr lang="en-US" dirty="0"/>
              <a:t> 4.1 +</a:t>
            </a:r>
          </a:p>
          <a:p>
            <a:r>
              <a:rPr lang="en-US" dirty="0" err="1"/>
              <a:t>Disponível</a:t>
            </a:r>
            <a:r>
              <a:rPr lang="en-US" dirty="0"/>
              <a:t> no Visual Studio 2019 v16.3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ou</a:t>
            </a:r>
            <a:r>
              <a:rPr lang="en-US" dirty="0"/>
              <a:t> VS4Mac v8.3)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3950CC-4A09-4931-BB22-2AE30AD11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XAML Hot Reload</a:t>
            </a:r>
          </a:p>
        </p:txBody>
      </p:sp>
    </p:spTree>
    <p:extLst>
      <p:ext uri="{BB962C8B-B14F-4D97-AF65-F5344CB8AC3E}">
        <p14:creationId xmlns:p14="http://schemas.microsoft.com/office/powerpoint/2010/main" val="109395306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0B3E06-369F-428F-9774-8D69FAF44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046" y="0"/>
            <a:ext cx="78799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78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XAML Hot Restart</a:t>
            </a:r>
          </a:p>
        </p:txBody>
      </p:sp>
    </p:spTree>
    <p:extLst>
      <p:ext uri="{BB962C8B-B14F-4D97-AF65-F5344CB8AC3E}">
        <p14:creationId xmlns:p14="http://schemas.microsoft.com/office/powerpoint/2010/main" val="43478561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931EF0-365E-46CA-803E-803BB43466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261855"/>
          </a:xfrm>
        </p:spPr>
        <p:txBody>
          <a:bodyPr/>
          <a:lstStyle/>
          <a:p>
            <a:r>
              <a:rPr lang="en-US" dirty="0" err="1"/>
              <a:t>Anunciado</a:t>
            </a:r>
            <a:r>
              <a:rPr lang="en-US" dirty="0"/>
              <a:t> no </a:t>
            </a:r>
            <a:r>
              <a:rPr lang="en-US" dirty="0" err="1"/>
              <a:t>dotNetConf</a:t>
            </a:r>
            <a:r>
              <a:rPr lang="en-US" dirty="0"/>
              <a:t> 2019</a:t>
            </a:r>
          </a:p>
          <a:p>
            <a:r>
              <a:rPr lang="en-US" dirty="0" err="1"/>
              <a:t>Aumenta</a:t>
            </a:r>
            <a:r>
              <a:rPr lang="en-US" dirty="0"/>
              <a:t> </a:t>
            </a:r>
            <a:r>
              <a:rPr lang="en-US" dirty="0" err="1"/>
              <a:t>produtividade</a:t>
            </a:r>
            <a:endParaRPr lang="en-US" dirty="0"/>
          </a:p>
          <a:p>
            <a:r>
              <a:rPr lang="en-US" dirty="0" err="1"/>
              <a:t>Envia</a:t>
            </a:r>
            <a:r>
              <a:rPr lang="en-US" dirty="0"/>
              <a:t> </a:t>
            </a:r>
            <a:r>
              <a:rPr lang="en-US" dirty="0" err="1"/>
              <a:t>alterações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app </a:t>
            </a:r>
            <a:r>
              <a:rPr lang="en-US" dirty="0" err="1"/>
              <a:t>em</a:t>
            </a:r>
            <a:r>
              <a:rPr lang="en-US" dirty="0"/>
              <a:t> debug</a:t>
            </a:r>
          </a:p>
          <a:p>
            <a:r>
              <a:rPr lang="en-US" dirty="0" err="1"/>
              <a:t>Suporta</a:t>
            </a:r>
            <a:r>
              <a:rPr lang="en-US" dirty="0"/>
              <a:t> </a:t>
            </a:r>
            <a:r>
              <a:rPr lang="en-US" dirty="0" err="1"/>
              <a:t>mudanças</a:t>
            </a:r>
            <a:r>
              <a:rPr lang="en-US" dirty="0"/>
              <a:t> de </a:t>
            </a:r>
            <a:r>
              <a:rPr lang="en-US" dirty="0" err="1"/>
              <a:t>código</a:t>
            </a:r>
            <a:r>
              <a:rPr lang="en-US" dirty="0"/>
              <a:t>, resources e </a:t>
            </a:r>
            <a:r>
              <a:rPr lang="en-US" dirty="0" err="1"/>
              <a:t>referências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3950CC-4A09-4931-BB22-2AE30AD11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XAML Hot Restart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E2DC66-11A0-4A84-9D03-01955D6D3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199" y="196382"/>
            <a:ext cx="5419784" cy="9117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36C39-31E2-490A-AE0D-BD72083F9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298" y="4451032"/>
            <a:ext cx="8999404" cy="168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9473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643" y="2962718"/>
            <a:ext cx="11354714" cy="932563"/>
          </a:xfrm>
        </p:spPr>
        <p:txBody>
          <a:bodyPr/>
          <a:lstStyle/>
          <a:p>
            <a:r>
              <a:rPr lang="en-US" sz="5400" dirty="0">
                <a:hlinkClick r:id="rId3"/>
              </a:rPr>
              <a:t>https://aka.ms/xamarin-hotrestart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18773159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Xamarin.Forms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08336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1E419-63A5-B04D-831E-39E91ECFA53D}"/>
              </a:ext>
            </a:extLst>
          </p:cNvPr>
          <p:cNvSpPr txBox="1">
            <a:spLocks/>
          </p:cNvSpPr>
          <p:nvPr/>
        </p:nvSpPr>
        <p:spPr>
          <a:xfrm>
            <a:off x="550606" y="5782200"/>
            <a:ext cx="11079872" cy="717776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solidFill>
                  <a:schemeClr val="accent6"/>
                </a:solidFill>
              </a:rPr>
              <a:t>Shell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AF19B0-7B05-4335-A7D4-B1CABBD39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05" y="516256"/>
            <a:ext cx="2782529" cy="49449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70815F-DFDF-41BB-823F-B4D021301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8473" y="516256"/>
            <a:ext cx="3333333" cy="59238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D373D5-8AC1-4D35-A2C4-00C186DE0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7145" y="516256"/>
            <a:ext cx="3333333" cy="5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6623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46" y="1925787"/>
            <a:ext cx="11172220" cy="1793090"/>
          </a:xfrm>
        </p:spPr>
        <p:txBody>
          <a:bodyPr/>
          <a:lstStyle/>
          <a:p>
            <a:r>
              <a:rPr lang="en-US" dirty="0"/>
              <a:t>Xamarin.Forms</a:t>
            </a:r>
            <a:br>
              <a:rPr lang="en-US" dirty="0"/>
            </a:b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Produtivo</a:t>
            </a:r>
            <a:r>
              <a:rPr lang="en-US" dirty="0"/>
              <a:t> &amp; Bonito Do Que </a:t>
            </a:r>
            <a:r>
              <a:rPr lang="en-US" dirty="0" err="1"/>
              <a:t>Nunca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3146" y="3765912"/>
            <a:ext cx="9860611" cy="1165866"/>
          </a:xfrm>
        </p:spPr>
        <p:txBody>
          <a:bodyPr/>
          <a:lstStyle/>
          <a:p>
            <a:r>
              <a:rPr lang="en-US" b="1" dirty="0"/>
              <a:t>Oberdan Ferreira</a:t>
            </a:r>
          </a:p>
          <a:p>
            <a:r>
              <a:rPr lang="en-US" dirty="0"/>
              <a:t>Chapter Lead @ </a:t>
            </a:r>
            <a:r>
              <a:rPr lang="en-US" dirty="0" err="1"/>
              <a:t>ArcTouch</a:t>
            </a:r>
            <a:endParaRPr lang="en-US" dirty="0"/>
          </a:p>
          <a:p>
            <a:r>
              <a:rPr lang="en-US" dirty="0" err="1"/>
              <a:t>Membro</a:t>
            </a:r>
            <a:r>
              <a:rPr lang="en-US" dirty="0"/>
              <a:t> do Monkey Nights</a:t>
            </a:r>
          </a:p>
        </p:txBody>
      </p:sp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1E419-63A5-B04D-831E-39E91ECFA53D}"/>
              </a:ext>
            </a:extLst>
          </p:cNvPr>
          <p:cNvSpPr txBox="1">
            <a:spLocks/>
          </p:cNvSpPr>
          <p:nvPr/>
        </p:nvSpPr>
        <p:spPr>
          <a:xfrm>
            <a:off x="550606" y="5782200"/>
            <a:ext cx="11079872" cy="717776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solidFill>
                  <a:schemeClr val="accent6"/>
                </a:solidFill>
              </a:rPr>
              <a:t>Shell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AF19B0-7B05-4335-A7D4-B1CABBD39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05" y="516256"/>
            <a:ext cx="2782529" cy="49449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393A61F-DD35-4D62-88AD-CF2DB31E3BFA}"/>
              </a:ext>
            </a:extLst>
          </p:cNvPr>
          <p:cNvSpPr/>
          <p:nvPr/>
        </p:nvSpPr>
        <p:spPr>
          <a:xfrm>
            <a:off x="3814916" y="516256"/>
            <a:ext cx="814111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&lt;Shell&gt;</a:t>
            </a:r>
          </a:p>
          <a:p>
            <a:r>
              <a:rPr lang="en-US" dirty="0">
                <a:latin typeface="Consolas" panose="020B0609020204030204" pitchFamily="49" charset="0"/>
              </a:rPr>
              <a:t>    &lt;</a:t>
            </a:r>
            <a:r>
              <a:rPr lang="en-US" dirty="0" err="1">
                <a:latin typeface="Consolas" panose="020B0609020204030204" pitchFamily="49" charset="0"/>
              </a:rPr>
              <a:t>FlyoutItem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</a:rPr>
              <a:t>        Title="Style Guide" </a:t>
            </a:r>
          </a:p>
          <a:p>
            <a:r>
              <a:rPr lang="en-US" dirty="0">
                <a:latin typeface="Consolas" panose="020B0609020204030204" pitchFamily="49" charset="0"/>
              </a:rPr>
              <a:t>        Icon="Compass.png"&gt;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  &lt;</a:t>
            </a:r>
            <a:r>
              <a:rPr lang="en-US" dirty="0" err="1">
                <a:latin typeface="Consolas" panose="020B0609020204030204" pitchFamily="49" charset="0"/>
              </a:rPr>
              <a:t>ShellContent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</a:t>
            </a:r>
            <a:r>
              <a:rPr lang="en-US" dirty="0" err="1">
                <a:latin typeface="Consolas" panose="020B0609020204030204" pitchFamily="49" charset="0"/>
              </a:rPr>
              <a:t>ContentTemplate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DataTemplate</a:t>
            </a:r>
            <a:r>
              <a:rPr lang="en-US" dirty="0">
                <a:latin typeface="Consolas" panose="020B0609020204030204" pitchFamily="49" charset="0"/>
              </a:rPr>
              <a:t> p:StyleGuidePage}"/&gt;</a:t>
            </a:r>
          </a:p>
          <a:p>
            <a:r>
              <a:rPr lang="en-US" dirty="0">
                <a:latin typeface="Consolas" panose="020B0609020204030204" pitchFamily="49" charset="0"/>
              </a:rPr>
              <a:t>    &lt;/</a:t>
            </a:r>
            <a:r>
              <a:rPr lang="en-US" dirty="0" err="1">
                <a:latin typeface="Consolas" panose="020B0609020204030204" pitchFamily="49" charset="0"/>
              </a:rPr>
              <a:t>FlyoutItem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latin typeface="Consolas" panose="020B0609020204030204" pitchFamily="49" charset="0"/>
              </a:rPr>
              <a:t>&lt;/Shell&gt;</a:t>
            </a:r>
          </a:p>
        </p:txBody>
      </p:sp>
    </p:spTree>
    <p:extLst>
      <p:ext uri="{BB962C8B-B14F-4D97-AF65-F5344CB8AC3E}">
        <p14:creationId xmlns:p14="http://schemas.microsoft.com/office/powerpoint/2010/main" val="37686069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1E419-63A5-B04D-831E-39E91ECFA53D}"/>
              </a:ext>
            </a:extLst>
          </p:cNvPr>
          <p:cNvSpPr txBox="1">
            <a:spLocks/>
          </p:cNvSpPr>
          <p:nvPr/>
        </p:nvSpPr>
        <p:spPr>
          <a:xfrm>
            <a:off x="550606" y="5782200"/>
            <a:ext cx="11079872" cy="717776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solidFill>
                  <a:schemeClr val="accent6"/>
                </a:solidFill>
              </a:rPr>
              <a:t>Shell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93A61F-DD35-4D62-88AD-CF2DB31E3BFA}"/>
              </a:ext>
            </a:extLst>
          </p:cNvPr>
          <p:cNvSpPr/>
          <p:nvPr/>
        </p:nvSpPr>
        <p:spPr>
          <a:xfrm>
            <a:off x="3814916" y="516256"/>
            <a:ext cx="861305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&lt;Shell&gt;</a:t>
            </a:r>
          </a:p>
          <a:p>
            <a:r>
              <a:rPr lang="en-US" dirty="0">
                <a:latin typeface="Consolas" panose="020B0609020204030204" pitchFamily="49" charset="0"/>
              </a:rPr>
              <a:t>    &lt;</a:t>
            </a:r>
            <a:r>
              <a:rPr lang="en-US" dirty="0" err="1">
                <a:latin typeface="Consolas" panose="020B0609020204030204" pitchFamily="49" charset="0"/>
              </a:rPr>
              <a:t>TabBar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  &lt;Tab 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Title="Styles" 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Icon="Compass.png"&gt;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&lt;</a:t>
            </a:r>
            <a:r>
              <a:rPr lang="en-US" dirty="0" err="1">
                <a:latin typeface="Consolas" panose="020B0609020204030204" pitchFamily="49" charset="0"/>
              </a:rPr>
              <a:t>ShellContent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latin typeface="Consolas" panose="020B0609020204030204" pitchFamily="49" charset="0"/>
              </a:rPr>
              <a:t>ContentTemplate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DataTemplate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</a:rPr>
              <a:t>					p:StyleGuidePage}"/&gt;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  &lt;/Tab&gt;</a:t>
            </a:r>
          </a:p>
          <a:p>
            <a:r>
              <a:rPr lang="en-US" dirty="0">
                <a:latin typeface="Consolas" panose="020B0609020204030204" pitchFamily="49" charset="0"/>
              </a:rPr>
              <a:t>    &lt;/</a:t>
            </a:r>
            <a:r>
              <a:rPr lang="en-US" dirty="0" err="1">
                <a:latin typeface="Consolas" panose="020B0609020204030204" pitchFamily="49" charset="0"/>
              </a:rPr>
              <a:t>TabBar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latin typeface="Consolas" panose="020B0609020204030204" pitchFamily="49" charset="0"/>
              </a:rPr>
              <a:t>&lt;/Shell&gt;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4D18E7-F91B-4A03-B747-A8A78F3D0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22" y="516257"/>
            <a:ext cx="2782529" cy="494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5654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1E419-63A5-B04D-831E-39E91ECFA53D}"/>
              </a:ext>
            </a:extLst>
          </p:cNvPr>
          <p:cNvSpPr txBox="1">
            <a:spLocks/>
          </p:cNvSpPr>
          <p:nvPr/>
        </p:nvSpPr>
        <p:spPr>
          <a:xfrm>
            <a:off x="550606" y="5782200"/>
            <a:ext cx="11079872" cy="717776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solidFill>
                  <a:schemeClr val="accent6"/>
                </a:solidFill>
              </a:rPr>
              <a:t>Shell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93A61F-DD35-4D62-88AD-CF2DB31E3BFA}"/>
              </a:ext>
            </a:extLst>
          </p:cNvPr>
          <p:cNvSpPr/>
          <p:nvPr/>
        </p:nvSpPr>
        <p:spPr>
          <a:xfrm>
            <a:off x="3814916" y="516256"/>
            <a:ext cx="861305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&lt;Shell&gt;</a:t>
            </a:r>
          </a:p>
          <a:p>
            <a:r>
              <a:rPr lang="en-US" dirty="0">
                <a:latin typeface="Consolas" panose="020B0609020204030204" pitchFamily="49" charset="0"/>
              </a:rPr>
              <a:t>    &lt;</a:t>
            </a:r>
            <a:r>
              <a:rPr lang="en-US" dirty="0" err="1">
                <a:latin typeface="Consolas" panose="020B0609020204030204" pitchFamily="49" charset="0"/>
              </a:rPr>
              <a:t>TabBar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  &lt;Tab 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Title="Style Guide" 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Icon="Compass.png"&gt;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&lt;</a:t>
            </a:r>
            <a:r>
              <a:rPr lang="en-US" dirty="0" err="1">
                <a:latin typeface="Consolas" panose="020B0609020204030204" pitchFamily="49" charset="0"/>
              </a:rPr>
              <a:t>ShellContent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    Title="Colors"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latin typeface="Consolas" panose="020B0609020204030204" pitchFamily="49" charset="0"/>
              </a:rPr>
              <a:t>ContentTemplate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DataTemplate</a:t>
            </a:r>
            <a:r>
              <a:rPr lang="en-US" dirty="0">
                <a:latin typeface="Consolas" panose="020B0609020204030204" pitchFamily="49" charset="0"/>
              </a:rPr>
              <a:t> p:ColorsPage}"/&gt;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&lt;</a:t>
            </a:r>
            <a:r>
              <a:rPr lang="en-US" dirty="0" err="1">
                <a:latin typeface="Consolas" panose="020B0609020204030204" pitchFamily="49" charset="0"/>
              </a:rPr>
              <a:t>ShellContent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    Title="Text"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    </a:t>
            </a:r>
            <a:r>
              <a:rPr lang="en-US" dirty="0" err="1">
                <a:latin typeface="Consolas" panose="020B0609020204030204" pitchFamily="49" charset="0"/>
              </a:rPr>
              <a:t>ContentTemplate</a:t>
            </a:r>
            <a:r>
              <a:rPr lang="en-US" dirty="0">
                <a:latin typeface="Consolas" panose="020B0609020204030204" pitchFamily="49" charset="0"/>
              </a:rPr>
              <a:t>="{</a:t>
            </a:r>
            <a:r>
              <a:rPr lang="en-US" dirty="0" err="1">
                <a:latin typeface="Consolas" panose="020B0609020204030204" pitchFamily="49" charset="0"/>
              </a:rPr>
              <a:t>DataTemplate</a:t>
            </a:r>
            <a:r>
              <a:rPr lang="en-US" dirty="0">
                <a:latin typeface="Consolas" panose="020B0609020204030204" pitchFamily="49" charset="0"/>
              </a:rPr>
              <a:t> p:TextPage}"/&gt;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  &lt;/Tab&gt;</a:t>
            </a:r>
          </a:p>
          <a:p>
            <a:r>
              <a:rPr lang="en-US" dirty="0">
                <a:latin typeface="Consolas" panose="020B0609020204030204" pitchFamily="49" charset="0"/>
              </a:rPr>
              <a:t>    &lt;/</a:t>
            </a:r>
            <a:r>
              <a:rPr lang="en-US" dirty="0" err="1">
                <a:latin typeface="Consolas" panose="020B0609020204030204" pitchFamily="49" charset="0"/>
              </a:rPr>
              <a:t>TabBar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latin typeface="Consolas" panose="020B0609020204030204" pitchFamily="49" charset="0"/>
              </a:rPr>
              <a:t>&lt;/Shell&gt;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3111E8-3484-41DC-B9B5-0D2F910CC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04" y="516256"/>
            <a:ext cx="2782529" cy="494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60167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1E419-63A5-B04D-831E-39E91ECFA53D}"/>
              </a:ext>
            </a:extLst>
          </p:cNvPr>
          <p:cNvSpPr txBox="1">
            <a:spLocks/>
          </p:cNvSpPr>
          <p:nvPr/>
        </p:nvSpPr>
        <p:spPr>
          <a:xfrm>
            <a:off x="550606" y="5782200"/>
            <a:ext cx="11079872" cy="717776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solidFill>
                  <a:schemeClr val="accent6"/>
                </a:solidFill>
              </a:rPr>
              <a:t>Shell Navigation Service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93A61F-DD35-4D62-88AD-CF2DB31E3BFA}"/>
              </a:ext>
            </a:extLst>
          </p:cNvPr>
          <p:cNvSpPr/>
          <p:nvPr/>
        </p:nvSpPr>
        <p:spPr>
          <a:xfrm>
            <a:off x="3212148" y="2313179"/>
            <a:ext cx="57567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Shell.Current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	.</a:t>
            </a:r>
            <a:r>
              <a:rPr lang="en-US" dirty="0" err="1">
                <a:latin typeface="Consolas" panose="020B0609020204030204" pitchFamily="49" charset="0"/>
              </a:rPr>
              <a:t>GoToAsync</a:t>
            </a:r>
            <a:r>
              <a:rPr lang="en-US" dirty="0">
                <a:latin typeface="Consolas" panose="020B0609020204030204" pitchFamily="49" charset="0"/>
              </a:rPr>
              <a:t>($"</a:t>
            </a:r>
            <a:r>
              <a:rPr lang="en-US" dirty="0" err="1">
                <a:latin typeface="Consolas" panose="020B0609020204030204" pitchFamily="49" charset="0"/>
              </a:rPr>
              <a:t>detail?id</a:t>
            </a:r>
            <a:r>
              <a:rPr lang="en-US" dirty="0">
                <a:latin typeface="Consolas" panose="020B0609020204030204" pitchFamily="49" charset="0"/>
              </a:rPr>
              <a:t>={city.id}");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BB46D5-630C-4014-A7DF-1518B0083FD3}"/>
              </a:ext>
            </a:extLst>
          </p:cNvPr>
          <p:cNvSpPr/>
          <p:nvPr/>
        </p:nvSpPr>
        <p:spPr bwMode="auto">
          <a:xfrm>
            <a:off x="727587" y="904568"/>
            <a:ext cx="2300748" cy="363793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CityListPage</a:t>
            </a: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325E2C-1EF6-4A91-AECA-094FF263DFD4}"/>
              </a:ext>
            </a:extLst>
          </p:cNvPr>
          <p:cNvSpPr/>
          <p:nvPr/>
        </p:nvSpPr>
        <p:spPr bwMode="auto">
          <a:xfrm>
            <a:off x="9207910" y="904568"/>
            <a:ext cx="2300748" cy="363793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CityDetailPage</a:t>
            </a: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4963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1E419-63A5-B04D-831E-39E91ECFA53D}"/>
              </a:ext>
            </a:extLst>
          </p:cNvPr>
          <p:cNvSpPr txBox="1">
            <a:spLocks/>
          </p:cNvSpPr>
          <p:nvPr/>
        </p:nvSpPr>
        <p:spPr>
          <a:xfrm>
            <a:off x="550606" y="5782200"/>
            <a:ext cx="11079872" cy="717776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solidFill>
                  <a:schemeClr val="accent6"/>
                </a:solidFill>
              </a:rPr>
              <a:t>Shell Navigation Service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93A61F-DD35-4D62-88AD-CF2DB31E3BFA}"/>
              </a:ext>
            </a:extLst>
          </p:cNvPr>
          <p:cNvSpPr/>
          <p:nvPr/>
        </p:nvSpPr>
        <p:spPr>
          <a:xfrm>
            <a:off x="5873691" y="904568"/>
            <a:ext cx="5756787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[</a:t>
            </a:r>
            <a:r>
              <a:rPr lang="en-US" dirty="0" err="1">
                <a:latin typeface="Consolas" panose="020B0609020204030204" pitchFamily="49" charset="0"/>
              </a:rPr>
              <a:t>QueryProperty</a:t>
            </a:r>
            <a:r>
              <a:rPr lang="en-US" dirty="0">
                <a:latin typeface="Consolas" panose="020B0609020204030204" pitchFamily="49" charset="0"/>
              </a:rPr>
              <a:t>("</a:t>
            </a:r>
            <a:r>
              <a:rPr lang="en-US" dirty="0" err="1">
                <a:latin typeface="Consolas" panose="020B0609020204030204" pitchFamily="49" charset="0"/>
              </a:rPr>
              <a:t>CityId</a:t>
            </a:r>
            <a:r>
              <a:rPr lang="en-US" dirty="0">
                <a:latin typeface="Consolas" panose="020B0609020204030204" pitchFamily="49" charset="0"/>
              </a:rPr>
              <a:t>", "id")]</a:t>
            </a:r>
          </a:p>
          <a:p>
            <a:r>
              <a:rPr lang="en-US" dirty="0">
                <a:latin typeface="Consolas" panose="020B0609020204030204" pitchFamily="49" charset="0"/>
              </a:rPr>
              <a:t>public partial class </a:t>
            </a:r>
            <a:r>
              <a:rPr lang="en-US" dirty="0" err="1">
                <a:latin typeface="Consolas" panose="020B0609020204030204" pitchFamily="49" charset="0"/>
              </a:rPr>
              <a:t>CityDetailPage</a:t>
            </a:r>
            <a:r>
              <a:rPr lang="en-US" dirty="0">
                <a:latin typeface="Consolas" panose="020B0609020204030204" pitchFamily="49" charset="0"/>
              </a:rPr>
              <a:t> : </a:t>
            </a:r>
            <a:r>
              <a:rPr lang="en-US" dirty="0" err="1">
                <a:latin typeface="Consolas" panose="020B0609020204030204" pitchFamily="49" charset="0"/>
              </a:rPr>
              <a:t>ContentPage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  public </a:t>
            </a:r>
            <a:r>
              <a:rPr lang="en-US" dirty="0" err="1">
                <a:latin typeface="Consolas" panose="020B0609020204030204" pitchFamily="49" charset="0"/>
              </a:rPr>
              <a:t>CityDetailPage</a:t>
            </a:r>
            <a:r>
              <a:rPr lang="en-US" dirty="0">
                <a:latin typeface="Consolas" panose="020B0609020204030204" pitchFamily="49" charset="0"/>
              </a:rPr>
              <a:t>()</a:t>
            </a:r>
          </a:p>
          <a:p>
            <a:r>
              <a:rPr lang="en-US" dirty="0">
                <a:latin typeface="Consolas" panose="020B0609020204030204" pitchFamily="49" charset="0"/>
              </a:rPr>
              <a:t>    {</a:t>
            </a:r>
          </a:p>
          <a:p>
            <a:r>
              <a:rPr lang="en-US" dirty="0">
                <a:latin typeface="Consolas" panose="020B0609020204030204" pitchFamily="49" charset="0"/>
              </a:rPr>
              <a:t>        </a:t>
            </a:r>
            <a:r>
              <a:rPr lang="en-US" dirty="0" err="1">
                <a:latin typeface="Consolas" panose="020B0609020204030204" pitchFamily="49" charset="0"/>
              </a:rPr>
              <a:t>InitializeComponent</a:t>
            </a:r>
            <a:r>
              <a:rPr lang="en-US" dirty="0"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latin typeface="Consolas" panose="020B0609020204030204" pitchFamily="49" charset="0"/>
              </a:rPr>
              <a:t>    }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public string </a:t>
            </a:r>
            <a:r>
              <a:rPr lang="en-US" dirty="0" err="1">
                <a:latin typeface="Consolas" panose="020B0609020204030204" pitchFamily="49" charset="0"/>
              </a:rPr>
              <a:t>CityId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{</a:t>
            </a:r>
          </a:p>
          <a:p>
            <a:r>
              <a:rPr lang="en-US" dirty="0">
                <a:latin typeface="Consolas" panose="020B0609020204030204" pitchFamily="49" charset="0"/>
              </a:rPr>
              <a:t>        set</a:t>
            </a:r>
          </a:p>
          <a:p>
            <a:r>
              <a:rPr lang="en-US" dirty="0">
                <a:latin typeface="Consolas" panose="020B0609020204030204" pitchFamily="49" charset="0"/>
              </a:rPr>
              <a:t>        {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// do something with the Id</a:t>
            </a:r>
          </a:p>
          <a:p>
            <a:r>
              <a:rPr lang="en-US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dirty="0">
                <a:latin typeface="Consolas" panose="020B0609020204030204" pitchFamily="49" charset="0"/>
              </a:rPr>
              <a:t>    }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BB46D5-630C-4014-A7DF-1518B0083FD3}"/>
              </a:ext>
            </a:extLst>
          </p:cNvPr>
          <p:cNvSpPr/>
          <p:nvPr/>
        </p:nvSpPr>
        <p:spPr bwMode="auto">
          <a:xfrm>
            <a:off x="727587" y="904568"/>
            <a:ext cx="2300748" cy="3637935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CityListPage</a:t>
            </a: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325E2C-1EF6-4A91-AECA-094FF263DFD4}"/>
              </a:ext>
            </a:extLst>
          </p:cNvPr>
          <p:cNvSpPr/>
          <p:nvPr/>
        </p:nvSpPr>
        <p:spPr bwMode="auto">
          <a:xfrm>
            <a:off x="3298707" y="904568"/>
            <a:ext cx="2300748" cy="363793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CityDetailPage</a:t>
            </a: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286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Xamarin.Forms</a:t>
            </a:r>
            <a:r>
              <a:rPr lang="en-US" dirty="0"/>
              <a:t> 4.3</a:t>
            </a:r>
          </a:p>
        </p:txBody>
      </p:sp>
    </p:spTree>
    <p:extLst>
      <p:ext uri="{BB962C8B-B14F-4D97-AF65-F5344CB8AC3E}">
        <p14:creationId xmlns:p14="http://schemas.microsoft.com/office/powerpoint/2010/main" val="246550990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931EF0-365E-46CA-803E-803BB43466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09944"/>
          </a:xfrm>
        </p:spPr>
        <p:txBody>
          <a:bodyPr/>
          <a:lstStyle/>
          <a:p>
            <a:r>
              <a:rPr lang="en-US" b="1" dirty="0" err="1"/>
              <a:t>CollectionView</a:t>
            </a:r>
            <a:endParaRPr lang="en-US" b="1" dirty="0"/>
          </a:p>
          <a:p>
            <a:r>
              <a:rPr lang="en-US" b="1" dirty="0" err="1"/>
              <a:t>RefreshView</a:t>
            </a:r>
            <a:endParaRPr lang="en-US" b="1" dirty="0"/>
          </a:p>
          <a:p>
            <a:r>
              <a:rPr lang="en-US" dirty="0" err="1"/>
              <a:t>SourceLink</a:t>
            </a:r>
            <a:r>
              <a:rPr lang="en-US" dirty="0"/>
              <a:t> Support</a:t>
            </a:r>
          </a:p>
          <a:p>
            <a:r>
              <a:rPr lang="en-US" dirty="0" err="1"/>
              <a:t>Mostrar</a:t>
            </a:r>
            <a:r>
              <a:rPr lang="en-US" dirty="0"/>
              <a:t> HTML </a:t>
            </a:r>
            <a:r>
              <a:rPr lang="en-US" dirty="0" err="1"/>
              <a:t>em</a:t>
            </a:r>
            <a:r>
              <a:rPr lang="en-US" dirty="0"/>
              <a:t> Labels </a:t>
            </a:r>
            <a:r>
              <a:rPr lang="en-US" dirty="0" err="1"/>
              <a:t>sem</a:t>
            </a:r>
            <a:r>
              <a:rPr lang="en-US" dirty="0"/>
              <a:t> custom renderer</a:t>
            </a:r>
          </a:p>
          <a:p>
            <a:r>
              <a:rPr lang="en-US" b="1" dirty="0" err="1"/>
              <a:t>CarouselView</a:t>
            </a:r>
            <a:r>
              <a:rPr lang="en-US" dirty="0"/>
              <a:t>*</a:t>
            </a:r>
          </a:p>
          <a:p>
            <a:r>
              <a:rPr lang="en-US" dirty="0" err="1"/>
              <a:t>Suporte</a:t>
            </a:r>
            <a:r>
              <a:rPr lang="en-US" dirty="0"/>
              <a:t> para Shell no UWP (preview)</a:t>
            </a:r>
          </a:p>
          <a:p>
            <a:r>
              <a:rPr lang="en-US" dirty="0"/>
              <a:t>Entre outros: </a:t>
            </a:r>
            <a:r>
              <a:rPr lang="en-US" sz="1800" dirty="0">
                <a:hlinkClick r:id="rId2"/>
              </a:rPr>
              <a:t>https://docs.microsoft.com/en-us/xamarin/xamarin-forms/release-notes/4.3/4.3.0</a:t>
            </a: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3950CC-4A09-4931-BB22-2AE30AD11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Xamarin.Forms</a:t>
            </a:r>
            <a:r>
              <a:rPr lang="en-US" b="1" dirty="0"/>
              <a:t> 4.3</a:t>
            </a:r>
          </a:p>
        </p:txBody>
      </p:sp>
    </p:spTree>
    <p:extLst>
      <p:ext uri="{BB962C8B-B14F-4D97-AF65-F5344CB8AC3E}">
        <p14:creationId xmlns:p14="http://schemas.microsoft.com/office/powerpoint/2010/main" val="197537249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4321E-838F-4637-80F3-1D7AC7401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do Shell</a:t>
            </a:r>
          </a:p>
        </p:txBody>
      </p:sp>
    </p:spTree>
    <p:extLst>
      <p:ext uri="{BB962C8B-B14F-4D97-AF65-F5344CB8AC3E}">
        <p14:creationId xmlns:p14="http://schemas.microsoft.com/office/powerpoint/2010/main" val="395792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1E419-63A5-B04D-831E-39E91ECFA53D}"/>
              </a:ext>
            </a:extLst>
          </p:cNvPr>
          <p:cNvSpPr txBox="1">
            <a:spLocks/>
          </p:cNvSpPr>
          <p:nvPr/>
        </p:nvSpPr>
        <p:spPr>
          <a:xfrm>
            <a:off x="1114878" y="5782200"/>
            <a:ext cx="10515600" cy="717776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solidFill>
                  <a:schemeClr val="accent6"/>
                </a:solidFill>
              </a:rPr>
              <a:t>Visual</a:t>
            </a:r>
          </a:p>
        </p:txBody>
      </p:sp>
      <p:pic>
        <p:nvPicPr>
          <p:cNvPr id="12" name="Picture 2" descr="https://blog.xamarin.com/wp-content/uploads/2019/03/2019-03-06_14-29-54-1.gif">
            <a:extLst>
              <a:ext uri="{FF2B5EF4-FFF2-40B4-BE49-F238E27FC236}">
                <a16:creationId xmlns:a16="http://schemas.microsoft.com/office/drawing/2014/main" id="{4402B861-B71D-404C-B24C-76FB762D1BE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22" y="358024"/>
            <a:ext cx="5642633" cy="509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512D80C-67D3-4142-9CE7-3CE54D6978DE}"/>
              </a:ext>
            </a:extLst>
          </p:cNvPr>
          <p:cNvSpPr txBox="1"/>
          <p:nvPr/>
        </p:nvSpPr>
        <p:spPr>
          <a:xfrm>
            <a:off x="6368784" y="586501"/>
            <a:ext cx="56426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/>
                </a:solidFill>
              </a:rPr>
              <a:t>Conjunto de renderers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accent6"/>
                </a:solidFill>
              </a:rPr>
              <a:t>Aderentes</a:t>
            </a:r>
            <a:r>
              <a:rPr lang="en-US" sz="2400" dirty="0">
                <a:solidFill>
                  <a:schemeClr val="accent6"/>
                </a:solidFill>
              </a:rPr>
              <a:t> a um design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accent6"/>
                </a:solidFill>
              </a:rPr>
              <a:t>Somente</a:t>
            </a:r>
            <a:r>
              <a:rPr lang="en-US" sz="2400" dirty="0">
                <a:solidFill>
                  <a:schemeClr val="accent6"/>
                </a:solidFill>
              </a:rPr>
              <a:t> Material Design (</a:t>
            </a:r>
            <a:r>
              <a:rPr lang="en-US" sz="2400" dirty="0" err="1">
                <a:solidFill>
                  <a:schemeClr val="accent6"/>
                </a:solidFill>
              </a:rPr>
              <a:t>até</a:t>
            </a:r>
            <a:r>
              <a:rPr lang="en-US" sz="2400" dirty="0">
                <a:solidFill>
                  <a:schemeClr val="accent6"/>
                </a:solidFill>
              </a:rPr>
              <a:t> </a:t>
            </a:r>
            <a:r>
              <a:rPr lang="en-US" sz="2400" dirty="0" err="1">
                <a:solidFill>
                  <a:schemeClr val="accent6"/>
                </a:solidFill>
              </a:rPr>
              <a:t>então</a:t>
            </a:r>
            <a:r>
              <a:rPr lang="en-US" sz="2400" dirty="0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5DDA2C-35D0-46E7-AD3F-A03D8B0C34CD}"/>
              </a:ext>
            </a:extLst>
          </p:cNvPr>
          <p:cNvSpPr txBox="1"/>
          <p:nvPr/>
        </p:nvSpPr>
        <p:spPr>
          <a:xfrm>
            <a:off x="6680121" y="2008418"/>
            <a:ext cx="5401632" cy="3443166"/>
          </a:xfrm>
          <a:prstGeom prst="rect">
            <a:avLst/>
          </a:prstGeom>
          <a:noFill/>
        </p:spPr>
        <p:txBody>
          <a:bodyPr wrap="square" numCol="2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6"/>
                </a:solidFill>
              </a:rPr>
              <a:t>ActivityIndicator</a:t>
            </a:r>
            <a:endParaRPr lang="en-US" sz="2000" dirty="0">
              <a:solidFill>
                <a:schemeClr val="accent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Button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Editor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Entry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Frame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Picker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ProgressBar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Slider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Stepper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F8224B-D8CA-4AD9-ABD4-571924E19A1F}"/>
              </a:ext>
            </a:extLst>
          </p:cNvPr>
          <p:cNvSpPr/>
          <p:nvPr/>
        </p:nvSpPr>
        <p:spPr>
          <a:xfrm>
            <a:off x="6368784" y="5350006"/>
            <a:ext cx="575678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</a:t>
            </a:r>
            <a:r>
              <a:rPr lang="en-US" sz="2000" dirty="0">
                <a:latin typeface="Consolas" panose="020B0609020204030204" pitchFamily="49" charset="0"/>
              </a:rPr>
              <a:t>Button</a:t>
            </a:r>
            <a:r>
              <a:rPr lang="en-US" dirty="0">
                <a:latin typeface="Consolas" panose="020B0609020204030204" pitchFamily="49" charset="0"/>
              </a:rPr>
              <a:t> Text="Consistent Design"</a:t>
            </a:r>
          </a:p>
          <a:p>
            <a:r>
              <a:rPr lang="en-US" dirty="0">
                <a:latin typeface="Consolas" panose="020B0609020204030204" pitchFamily="49" charset="0"/>
              </a:rPr>
              <a:t>        Visual="Material"/&gt;</a:t>
            </a:r>
          </a:p>
        </p:txBody>
      </p:sp>
    </p:spTree>
    <p:extLst>
      <p:ext uri="{BB962C8B-B14F-4D97-AF65-F5344CB8AC3E}">
        <p14:creationId xmlns:p14="http://schemas.microsoft.com/office/powerpoint/2010/main" val="2930641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1E419-63A5-B04D-831E-39E91ECFA53D}"/>
              </a:ext>
            </a:extLst>
          </p:cNvPr>
          <p:cNvSpPr txBox="1">
            <a:spLocks/>
          </p:cNvSpPr>
          <p:nvPr/>
        </p:nvSpPr>
        <p:spPr>
          <a:xfrm>
            <a:off x="707472" y="5963270"/>
            <a:ext cx="10515600" cy="717776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solidFill>
                  <a:schemeClr val="accent6"/>
                </a:solidFill>
              </a:rPr>
              <a:t>CollectionView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352BD8-AC8F-411E-82D0-67399C721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14" y="467095"/>
            <a:ext cx="2990815" cy="53151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D0E6B5-5929-48F8-8FB5-0F41CB05F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1927" y="467095"/>
            <a:ext cx="2990815" cy="5315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E327BC-A769-47BD-BEBE-8BB25D5D3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0640" y="467095"/>
            <a:ext cx="1690591" cy="30044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0F3D0C-2F98-4A84-98F5-518D13A34A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9127" y="467095"/>
            <a:ext cx="1690591" cy="3004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C66448-FE80-4DDE-8D75-7F4F22D35A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0639" y="3587689"/>
            <a:ext cx="1690591" cy="30044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DA13E1-A526-4018-8E73-CD60628AD6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9127" y="3587689"/>
            <a:ext cx="1690591" cy="300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931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DBD615-F338-4890-9268-1A420812D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41" y="0"/>
            <a:ext cx="10478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12415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1E419-63A5-B04D-831E-39E91ECFA53D}"/>
              </a:ext>
            </a:extLst>
          </p:cNvPr>
          <p:cNvSpPr txBox="1">
            <a:spLocks/>
          </p:cNvSpPr>
          <p:nvPr/>
        </p:nvSpPr>
        <p:spPr>
          <a:xfrm>
            <a:off x="814812" y="5782200"/>
            <a:ext cx="10815666" cy="717776"/>
          </a:xfrm>
          <a:prstGeom prst="rect">
            <a:avLst/>
          </a:prstGeom>
        </p:spPr>
        <p:txBody>
          <a:bodyPr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err="1">
                <a:solidFill>
                  <a:schemeClr val="accent6"/>
                </a:solidFill>
              </a:rPr>
              <a:t>CarouselView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1026" name="Picture 2" descr="drinkgalleryapp-small2">
            <a:extLst>
              <a:ext uri="{FF2B5EF4-FFF2-40B4-BE49-F238E27FC236}">
                <a16:creationId xmlns:a16="http://schemas.microsoft.com/office/drawing/2014/main" id="{A13AFEDE-5F85-4687-9750-FC8B02D671E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12" y="286747"/>
            <a:ext cx="3453740" cy="549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4D898F03-DEB1-46AE-A903-F4233A44EBF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620" y="286747"/>
            <a:ext cx="1834920" cy="373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droidIssue">
            <a:extLst>
              <a:ext uri="{FF2B5EF4-FFF2-40B4-BE49-F238E27FC236}">
                <a16:creationId xmlns:a16="http://schemas.microsoft.com/office/drawing/2014/main" id="{3EC234C0-E94B-478F-A1F5-3AC22580ED2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264" y="286747"/>
            <a:ext cx="1973977" cy="361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zgif com-video-to-gif">
            <a:extLst>
              <a:ext uri="{FF2B5EF4-FFF2-40B4-BE49-F238E27FC236}">
                <a16:creationId xmlns:a16="http://schemas.microsoft.com/office/drawing/2014/main" id="{276869C7-F767-471C-B3A9-864953DDBE2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329" y="4173383"/>
            <a:ext cx="1198935" cy="239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creenshot_1568350880">
            <a:extLst>
              <a:ext uri="{FF2B5EF4-FFF2-40B4-BE49-F238E27FC236}">
                <a16:creationId xmlns:a16="http://schemas.microsoft.com/office/drawing/2014/main" id="{1FCC998B-8E08-4E2F-9F46-0B8245F00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8965" y="286747"/>
            <a:ext cx="1808223" cy="361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63EEBA0-2D14-4031-8A7D-2D7BA1823D9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920" y="4173381"/>
            <a:ext cx="1143984" cy="239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">
            <a:extLst>
              <a:ext uri="{FF2B5EF4-FFF2-40B4-BE49-F238E27FC236}">
                <a16:creationId xmlns:a16="http://schemas.microsoft.com/office/drawing/2014/main" id="{301C4AC1-1841-473F-B848-9911E3B73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560" y="4173381"/>
            <a:ext cx="1372486" cy="243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arousel-GalNet">
            <a:extLst>
              <a:ext uri="{FF2B5EF4-FFF2-40B4-BE49-F238E27FC236}">
                <a16:creationId xmlns:a16="http://schemas.microsoft.com/office/drawing/2014/main" id="{E0D504DF-5861-4996-A785-015E9B7C3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4701" y="4173381"/>
            <a:ext cx="1372487" cy="243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73368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4321E-838F-4637-80F3-1D7AC7401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98" y="2881341"/>
            <a:ext cx="10010687" cy="1846659"/>
          </a:xfrm>
        </p:spPr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CarouselView</a:t>
            </a:r>
            <a:r>
              <a:rPr lang="en-US" dirty="0"/>
              <a:t> e </a:t>
            </a:r>
            <a:r>
              <a:rPr lang="en-US" dirty="0" err="1"/>
              <a:t>CollectionView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84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Perguntas</a:t>
            </a:r>
            <a:r>
              <a:rPr lang="en-US" dirty="0"/>
              <a:t>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DF7F703-F476-4CCA-945B-412F836A8624}"/>
              </a:ext>
            </a:extLst>
          </p:cNvPr>
          <p:cNvSpPr txBox="1">
            <a:spLocks/>
          </p:cNvSpPr>
          <p:nvPr/>
        </p:nvSpPr>
        <p:spPr>
          <a:xfrm>
            <a:off x="1324365" y="3782446"/>
            <a:ext cx="10010687" cy="151426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cap="none" spc="-98" baseline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200" b="1" dirty="0"/>
              <a:t>@</a:t>
            </a:r>
            <a:r>
              <a:rPr lang="en-US" sz="3200" b="1" dirty="0" err="1"/>
              <a:t>OberdanFerreira</a:t>
            </a:r>
            <a:endParaRPr lang="en-US" sz="3200" b="1" dirty="0"/>
          </a:p>
          <a:p>
            <a:r>
              <a:rPr lang="en-US" sz="3200" dirty="0" err="1"/>
              <a:t>mkn.dev</a:t>
            </a:r>
            <a:endParaRPr lang="en-US" sz="3200" dirty="0"/>
          </a:p>
          <a:p>
            <a:r>
              <a:rPr lang="en-US" sz="3200" dirty="0"/>
              <a:t>arctouch.com/careers</a:t>
            </a:r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47" y="2084172"/>
            <a:ext cx="11354714" cy="2139688"/>
          </a:xfrm>
        </p:spPr>
        <p:txBody>
          <a:bodyPr/>
          <a:lstStyle/>
          <a:p>
            <a:r>
              <a:rPr lang="en-US" dirty="0"/>
              <a:t>How Xamarin Delivers the Awesome</a:t>
            </a:r>
          </a:p>
        </p:txBody>
      </p:sp>
    </p:spTree>
    <p:extLst>
      <p:ext uri="{BB962C8B-B14F-4D97-AF65-F5344CB8AC3E}">
        <p14:creationId xmlns:p14="http://schemas.microsoft.com/office/powerpoint/2010/main" val="98218908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8E9D6144-1021-6F40-9393-8E0A3E78C7C8}"/>
              </a:ext>
            </a:extLst>
          </p:cNvPr>
          <p:cNvGrpSpPr/>
          <p:nvPr/>
        </p:nvGrpSpPr>
        <p:grpSpPr>
          <a:xfrm>
            <a:off x="6198956" y="1898162"/>
            <a:ext cx="5317744" cy="3061676"/>
            <a:chOff x="5766743" y="1783392"/>
            <a:chExt cx="5317744" cy="306167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3880087-96CD-1946-9693-EF0F29A2867A}"/>
                </a:ext>
              </a:extLst>
            </p:cNvPr>
            <p:cNvGrpSpPr/>
            <p:nvPr/>
          </p:nvGrpSpPr>
          <p:grpSpPr>
            <a:xfrm>
              <a:off x="8137828" y="1790655"/>
              <a:ext cx="592649" cy="592649"/>
              <a:chOff x="11434337" y="2930084"/>
              <a:chExt cx="1574643" cy="1574643"/>
            </a:xfrm>
            <a:solidFill>
              <a:srgbClr val="77D065"/>
            </a:solidFill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D7C614F2-8E2A-3B46-B56A-F08C3FEFDE16}"/>
                  </a:ext>
                </a:extLst>
              </p:cNvPr>
              <p:cNvSpPr/>
              <p:nvPr/>
            </p:nvSpPr>
            <p:spPr bwMode="auto">
              <a:xfrm>
                <a:off x="11434337" y="2930084"/>
                <a:ext cx="1574643" cy="1574643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89643" tIns="89643" rIns="33620" bIns="33620" rtlCol="0" anchor="b" anchorCtr="0"/>
              <a:lstStyle/>
              <a:p>
                <a:pPr marL="0" marR="0" lvl="0" indent="0" algn="ctr" defTabSz="91405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  <a:sym typeface="Segoe UI"/>
                </a:endParaRPr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6CCC4B0-425C-1941-A62C-88DA216BE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884585" y="3297434"/>
                <a:ext cx="674145" cy="810875"/>
              </a:xfrm>
              <a:prstGeom prst="rect">
                <a:avLst/>
              </a:prstGeom>
              <a:grpFill/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0050348-42B7-2C46-86A7-24098D73CA83}"/>
                </a:ext>
              </a:extLst>
            </p:cNvPr>
            <p:cNvGrpSpPr/>
            <p:nvPr/>
          </p:nvGrpSpPr>
          <p:grpSpPr>
            <a:xfrm>
              <a:off x="6352606" y="1783392"/>
              <a:ext cx="592649" cy="592649"/>
              <a:chOff x="3567813" y="1467990"/>
              <a:chExt cx="787322" cy="787322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14D3D4D-841D-DF40-8552-473470F8407B}"/>
                  </a:ext>
                </a:extLst>
              </p:cNvPr>
              <p:cNvSpPr/>
              <p:nvPr/>
            </p:nvSpPr>
            <p:spPr bwMode="auto">
              <a:xfrm>
                <a:off x="3567813" y="1467990"/>
                <a:ext cx="787322" cy="787322"/>
              </a:xfrm>
              <a:prstGeom prst="ellipse">
                <a:avLst/>
              </a:prstGeom>
              <a:solidFill>
                <a:srgbClr val="B455B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89643" tIns="89643" rIns="33620" bIns="33620" rtlCol="0" anchor="b" anchorCtr="0"/>
              <a:lstStyle/>
              <a:p>
                <a:pPr marL="0" marR="0" lvl="0" indent="0" algn="ctr" defTabSz="91405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84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  <a:sym typeface="Segoe UI"/>
                </a:endParaRPr>
              </a:p>
            </p:txBody>
          </p:sp>
          <p:pic>
            <p:nvPicPr>
              <p:cNvPr id="10" name="Picture 2" descr="http://www.freeiconspng.com/uploads/ios-7-logo-png-14.png">
                <a:extLst>
                  <a:ext uri="{FF2B5EF4-FFF2-40B4-BE49-F238E27FC236}">
                    <a16:creationId xmlns:a16="http://schemas.microsoft.com/office/drawing/2014/main" id="{F334BDB6-E274-8745-A9BA-81CECFFC50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email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 contras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24639" y="1707628"/>
                <a:ext cx="498220" cy="3136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5D855E9-B2F4-F844-8239-DE8B05F95A05}"/>
                </a:ext>
              </a:extLst>
            </p:cNvPr>
            <p:cNvGrpSpPr/>
            <p:nvPr/>
          </p:nvGrpSpPr>
          <p:grpSpPr>
            <a:xfrm>
              <a:off x="5767293" y="2518023"/>
              <a:ext cx="5317194" cy="2327045"/>
              <a:chOff x="171852" y="2455691"/>
              <a:chExt cx="6413019" cy="2544852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2C8FD9D-11DB-BF44-BEA3-213F2CC60EAF}"/>
                  </a:ext>
                </a:extLst>
              </p:cNvPr>
              <p:cNvSpPr/>
              <p:nvPr/>
            </p:nvSpPr>
            <p:spPr bwMode="auto">
              <a:xfrm>
                <a:off x="174731" y="3433403"/>
                <a:ext cx="6410140" cy="1567140"/>
              </a:xfrm>
              <a:prstGeom prst="rect">
                <a:avLst/>
              </a:prstGeom>
              <a:solidFill>
                <a:srgbClr val="3498D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89643" tIns="89643" rIns="33620" bIns="33620" rtlCol="0" anchor="b" anchorCtr="0"/>
              <a:lstStyle/>
              <a:p>
                <a:pPr marL="0" marR="0" lvl="0" indent="0" algn="ctr" defTabSz="91405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84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3498DB"/>
                    </a:soli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  <a:sym typeface="Segoe UI"/>
                  </a:rPr>
                  <a:t> 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19EA1DA-4537-2A4B-ABCD-4A3F939A63A0}"/>
                  </a:ext>
                </a:extLst>
              </p:cNvPr>
              <p:cNvSpPr/>
              <p:nvPr/>
            </p:nvSpPr>
            <p:spPr bwMode="auto">
              <a:xfrm>
                <a:off x="4464337" y="2455691"/>
                <a:ext cx="2117654" cy="304704"/>
              </a:xfrm>
              <a:prstGeom prst="rect">
                <a:avLst/>
              </a:prstGeom>
              <a:solidFill>
                <a:srgbClr val="512BD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89643" tIns="89643" rIns="33620" bIns="33620" rtlCol="0" anchor="b" anchorCtr="0"/>
              <a:lstStyle/>
              <a:p>
                <a:pPr marL="0" marR="0" lvl="0" indent="0" algn="ctr" defTabSz="91405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84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  <a:sym typeface="Segoe UI"/>
                  </a:rPr>
                  <a:t> 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E958ED3-4887-EA41-B209-4F33CC9F6142}"/>
                  </a:ext>
                </a:extLst>
              </p:cNvPr>
              <p:cNvSpPr/>
              <p:nvPr/>
            </p:nvSpPr>
            <p:spPr bwMode="auto">
              <a:xfrm>
                <a:off x="2330229" y="2455691"/>
                <a:ext cx="2108631" cy="304704"/>
              </a:xfrm>
              <a:prstGeom prst="rect">
                <a:avLst/>
              </a:prstGeom>
              <a:solidFill>
                <a:srgbClr val="77D06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89643" tIns="89643" rIns="33620" bIns="33620" rtlCol="0" anchor="b" anchorCtr="0"/>
              <a:lstStyle/>
              <a:p>
                <a:pPr marL="0" marR="0" lvl="0" indent="0" algn="ctr" defTabSz="91405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84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  <a:sym typeface="Segoe UI"/>
                  </a:rPr>
                  <a:t> 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38AF4DA-AD46-D244-86DD-7C982F1CB69A}"/>
                  </a:ext>
                </a:extLst>
              </p:cNvPr>
              <p:cNvSpPr/>
              <p:nvPr/>
            </p:nvSpPr>
            <p:spPr bwMode="auto">
              <a:xfrm>
                <a:off x="171852" y="2455691"/>
                <a:ext cx="2126672" cy="304704"/>
              </a:xfrm>
              <a:prstGeom prst="rect">
                <a:avLst/>
              </a:prstGeom>
              <a:solidFill>
                <a:srgbClr val="B455B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89643" tIns="89643" rIns="33620" bIns="33620" rtlCol="0" anchor="b" anchorCtr="0"/>
              <a:lstStyle/>
              <a:p>
                <a:pPr marL="0" marR="0" lvl="0" indent="0" algn="ctr" defTabSz="91405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84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  <a:sym typeface="Segoe UI"/>
                  </a:rPr>
                  <a:t> 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A33C7E-0168-054A-9D24-410C6FEF4A24}"/>
                  </a:ext>
                </a:extLst>
              </p:cNvPr>
              <p:cNvSpPr txBox="1"/>
              <p:nvPr/>
            </p:nvSpPr>
            <p:spPr>
              <a:xfrm>
                <a:off x="190970" y="3712596"/>
                <a:ext cx="6390359" cy="989936"/>
              </a:xfrm>
              <a:prstGeom prst="rect">
                <a:avLst/>
              </a:prstGeom>
              <a:noFill/>
            </p:spPr>
            <p:txBody>
              <a:bodyPr wrap="square" lIns="179286" tIns="143428" rIns="179286" bIns="143428" rtlCol="0" anchor="ctr">
                <a:spAutoFit/>
              </a:bodyPr>
              <a:lstStyle/>
              <a:p>
                <a:pPr marL="0" marR="0" lvl="0" indent="0" algn="ctr" defTabSz="9141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4000" kern="0" dirty="0" err="1">
                    <a:solidFill>
                      <a:prstClr val="white"/>
                    </a:solidFill>
                    <a:latin typeface="+mj-lt"/>
                    <a:sym typeface="Segoe UI"/>
                  </a:rPr>
                  <a:t>Lógica</a:t>
                </a:r>
                <a:r>
                  <a:rPr lang="en-US" sz="4000" kern="0" dirty="0">
                    <a:solidFill>
                      <a:prstClr val="white"/>
                    </a:solidFill>
                    <a:latin typeface="+mj-lt"/>
                    <a:sym typeface="Segoe UI"/>
                  </a:rPr>
                  <a:t> </a:t>
                </a:r>
                <a:r>
                  <a:rPr lang="en-US" sz="4000" kern="0" dirty="0" err="1">
                    <a:solidFill>
                      <a:prstClr val="white"/>
                    </a:solidFill>
                    <a:latin typeface="+mj-lt"/>
                    <a:sym typeface="Segoe UI"/>
                  </a:rPr>
                  <a:t>Compartilhada</a:t>
                </a:r>
                <a:endParaRPr kumimoji="0" lang="en-US" sz="400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  <a:sym typeface="Segoe UI"/>
                </a:endParaRP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732CA01-4E64-714E-880F-5D21379E3987}"/>
                </a:ext>
              </a:extLst>
            </p:cNvPr>
            <p:cNvSpPr/>
            <p:nvPr/>
          </p:nvSpPr>
          <p:spPr bwMode="auto">
            <a:xfrm>
              <a:off x="5766743" y="2837868"/>
              <a:ext cx="5314806" cy="55442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9643" tIns="89643" rIns="33620" bIns="33620" rtlCol="0" anchor="b" anchorCtr="0"/>
            <a:lstStyle/>
            <a:p>
              <a:pPr marL="0" marR="0" lvl="0" indent="0" algn="ctr" defTabSz="9140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84" b="1" i="0" u="none" strike="noStrike" kern="0" cap="none" spc="0" normalizeH="0" baseline="0" noProof="0" dirty="0">
                  <a:ln>
                    <a:noFill/>
                  </a:ln>
                  <a:solidFill>
                    <a:srgbClr val="004880"/>
                  </a:soli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  <a:sym typeface="Segoe UI"/>
                </a:rPr>
                <a:t>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686012D-B6E2-8044-ACFA-0245D8606195}"/>
                </a:ext>
              </a:extLst>
            </p:cNvPr>
            <p:cNvSpPr txBox="1"/>
            <p:nvPr/>
          </p:nvSpPr>
          <p:spPr>
            <a:xfrm>
              <a:off x="5766743" y="2813799"/>
              <a:ext cx="5314806" cy="597434"/>
            </a:xfrm>
            <a:prstGeom prst="rect">
              <a:avLst/>
            </a:prstGeom>
            <a:noFill/>
          </p:spPr>
          <p:txBody>
            <a:bodyPr wrap="square" lIns="179286" tIns="143428" rIns="179286" bIns="143428" rtlCol="0">
              <a:spAutoFit/>
            </a:bodyPr>
            <a:lstStyle/>
            <a:p>
              <a:pPr marL="0" marR="0" lvl="0" indent="0" algn="ctr" defTabSz="9141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  <a:sym typeface="Segoe UI"/>
                </a:rPr>
                <a:t>UI </a:t>
              </a:r>
              <a:r>
                <a:rPr kumimoji="0" lang="en-US" sz="200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  <a:sym typeface="Segoe UI"/>
                </a:rPr>
                <a:t>Nativa</a:t>
              </a:r>
              <a:r>
                <a:rPr kumimoji="0" lang="en-US" sz="200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  <a:sym typeface="Segoe UI"/>
                </a:rPr>
                <a:t> </a:t>
              </a:r>
              <a:r>
                <a:rPr kumimoji="0" lang="en-US" sz="200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  <a:sym typeface="Segoe UI"/>
                </a:rPr>
                <a:t>Compartilhada</a:t>
              </a:r>
              <a:endPara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  <a:sym typeface="Segoe UI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30D89F-A2ED-B049-AACB-E3232326E430}"/>
                </a:ext>
              </a:extLst>
            </p:cNvPr>
            <p:cNvSpPr txBox="1"/>
            <p:nvPr/>
          </p:nvSpPr>
          <p:spPr>
            <a:xfrm>
              <a:off x="9923050" y="1790655"/>
              <a:ext cx="592649" cy="590306"/>
            </a:xfrm>
            <a:prstGeom prst="rect">
              <a:avLst/>
            </a:prstGeom>
            <a:solidFill>
              <a:srgbClr val="512BD4"/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.NET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CFB0CA6-FD04-5C4F-8B26-64D271323243}"/>
              </a:ext>
            </a:extLst>
          </p:cNvPr>
          <p:cNvSpPr txBox="1"/>
          <p:nvPr/>
        </p:nvSpPr>
        <p:spPr>
          <a:xfrm>
            <a:off x="582727" y="2279455"/>
            <a:ext cx="5407381" cy="274228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100% APIs das 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Plataformas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100% 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Experiência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Nativa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90%+ 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Compartilhamento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de 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código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dirty="0" err="1">
                <a:solidFill>
                  <a:schemeClr val="bg1"/>
                </a:solidFill>
                <a:latin typeface="+mj-lt"/>
              </a:rPr>
              <a:t>Tudo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+mj-lt"/>
              </a:rPr>
              <a:t>isso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com .NET</a:t>
            </a:r>
          </a:p>
        </p:txBody>
      </p:sp>
    </p:spTree>
    <p:extLst>
      <p:ext uri="{BB962C8B-B14F-4D97-AF65-F5344CB8AC3E}">
        <p14:creationId xmlns:p14="http://schemas.microsoft.com/office/powerpoint/2010/main" val="396298905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0"/>
            <a:ext cx="12192000" cy="1563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3BB7A8"/>
                </a:solidFill>
              </a:rPr>
              <a:t>✓ </a:t>
            </a:r>
            <a:r>
              <a:rPr lang="en-US" dirty="0" err="1">
                <a:solidFill>
                  <a:srgbClr val="512BD4"/>
                </a:solidFill>
              </a:rPr>
              <a:t>Sempre</a:t>
            </a:r>
            <a:r>
              <a:rPr lang="en-US" dirty="0">
                <a:solidFill>
                  <a:srgbClr val="512BD4"/>
                </a:solidFill>
              </a:rPr>
              <a:t> </a:t>
            </a:r>
            <a:r>
              <a:rPr lang="en-US" dirty="0" err="1">
                <a:solidFill>
                  <a:srgbClr val="512BD4"/>
                </a:solidFill>
              </a:rPr>
              <a:t>atualizado</a:t>
            </a:r>
            <a:endParaRPr lang="en-US" dirty="0">
              <a:solidFill>
                <a:srgbClr val="512BD4"/>
              </a:solidFill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917306" y="1954444"/>
            <a:ext cx="4151405" cy="3143976"/>
          </a:xfrm>
        </p:spPr>
        <p:txBody>
          <a:bodyPr>
            <a:noAutofit/>
          </a:bodyPr>
          <a:lstStyle/>
          <a:p>
            <a:r>
              <a:rPr lang="en-US" sz="3000" b="1" dirty="0">
                <a:latin typeface="Segoe UI" charset="0"/>
                <a:ea typeface="Segoe UI" charset="0"/>
                <a:cs typeface="Segoe UI" charset="0"/>
              </a:rPr>
              <a:t>Same-day support: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500" dirty="0">
                <a:latin typeface="Segoe UI" charset="0"/>
                <a:ea typeface="Segoe UI" charset="0"/>
                <a:cs typeface="Segoe UI" charset="0"/>
              </a:rPr>
              <a:t>iOS 5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500" dirty="0">
                <a:latin typeface="Segoe UI" charset="0"/>
                <a:ea typeface="Segoe UI" charset="0"/>
                <a:cs typeface="Segoe UI" charset="0"/>
              </a:rPr>
              <a:t>iOS 6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500" dirty="0">
                <a:latin typeface="Segoe UI" charset="0"/>
                <a:ea typeface="Segoe UI" charset="0"/>
                <a:cs typeface="Segoe UI" charset="0"/>
              </a:rPr>
              <a:t>iOS 7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500" dirty="0">
                <a:latin typeface="Segoe UI" charset="0"/>
                <a:ea typeface="Segoe UI" charset="0"/>
                <a:cs typeface="Segoe UI" charset="0"/>
              </a:rPr>
              <a:t>iOS 8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500" dirty="0">
                <a:latin typeface="Segoe UI" charset="0"/>
                <a:ea typeface="Segoe UI" charset="0"/>
                <a:cs typeface="Segoe UI" charset="0"/>
              </a:rPr>
              <a:t>iOS 9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500" dirty="0">
                <a:latin typeface="Segoe UI" charset="0"/>
                <a:ea typeface="Segoe UI" charset="0"/>
                <a:cs typeface="Segoe UI" charset="0"/>
              </a:rPr>
              <a:t>iOS 10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500" dirty="0">
                <a:latin typeface="Segoe UI" charset="0"/>
                <a:ea typeface="Segoe UI" charset="0"/>
                <a:cs typeface="Segoe UI" charset="0"/>
              </a:rPr>
              <a:t>iOS 11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500" dirty="0">
                <a:latin typeface="Segoe UI" charset="0"/>
                <a:ea typeface="Segoe UI" charset="0"/>
                <a:cs typeface="Segoe UI" charset="0"/>
              </a:rPr>
              <a:t>iOS 12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500" dirty="0">
                <a:latin typeface="Segoe UI" charset="0"/>
                <a:ea typeface="Segoe UI" charset="0"/>
                <a:cs typeface="Segoe UI" charset="0"/>
              </a:rPr>
              <a:t>iOS 13</a:t>
            </a:r>
          </a:p>
        </p:txBody>
      </p:sp>
      <p:sp>
        <p:nvSpPr>
          <p:cNvPr id="16" name="Text Placeholder 7"/>
          <p:cNvSpPr txBox="1">
            <a:spLocks/>
          </p:cNvSpPr>
          <p:nvPr/>
        </p:nvSpPr>
        <p:spPr>
          <a:xfrm>
            <a:off x="6887498" y="1954444"/>
            <a:ext cx="4950619" cy="3448050"/>
          </a:xfrm>
          <a:prstGeom prst="rect">
            <a:avLst/>
          </a:prstGeom>
        </p:spPr>
        <p:txBody>
          <a:bodyPr vert="horz" lIns="45720" tIns="22860" rIns="45720" bIns="2286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5000" b="0" i="0" kern="1200">
                <a:solidFill>
                  <a:srgbClr val="505050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693738" indent="-6937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/>
              <a:defRPr sz="5000" b="0" i="0" kern="1200">
                <a:solidFill>
                  <a:srgbClr val="505050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1389063" indent="-6746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.AppleSystemUIFont" charset="0"/>
              <a:buChar char="–"/>
              <a:tabLst/>
              <a:defRPr sz="5000" b="0" i="0" kern="1200">
                <a:solidFill>
                  <a:srgbClr val="505050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2063750" indent="-65563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/>
              <a:defRPr sz="5000" b="0" i="0" kern="1200">
                <a:solidFill>
                  <a:srgbClr val="505050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2698750" indent="-635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/>
              <a:defRPr sz="5000" b="0" i="0" kern="1200">
                <a:solidFill>
                  <a:srgbClr val="505050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charset="0"/>
                <a:cs typeface="Segoe UI" charset="0"/>
              </a:rPr>
              <a:t>Suporte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charset="0"/>
                <a:cs typeface="Segoe UI" charset="0"/>
              </a:rPr>
              <a:t> a: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charset="0"/>
                <a:cs typeface="Segoe UI" charset="0"/>
              </a:rPr>
              <a:t>iOS Extensions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charset="0"/>
                <a:cs typeface="Segoe UI" charset="0"/>
              </a:rPr>
              <a:t>Apple Watch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charset="0"/>
                <a:cs typeface="Segoe UI" charset="0"/>
              </a:rPr>
              <a:t>Apple TV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charset="0"/>
                <a:cs typeface="Segoe UI" charset="0"/>
              </a:rPr>
              <a:t>Android Wear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charset="0"/>
                <a:cs typeface="Segoe UI" charset="0"/>
              </a:rPr>
              <a:t>Amazon Fire TV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500" dirty="0">
                <a:solidFill>
                  <a:srgbClr val="FFFFFF"/>
                </a:solidFill>
              </a:rPr>
              <a:t>E </a:t>
            </a:r>
            <a:r>
              <a:rPr lang="en-US" sz="2500" dirty="0" err="1">
                <a:solidFill>
                  <a:srgbClr val="FFFFFF"/>
                </a:solidFill>
              </a:rPr>
              <a:t>mais</a:t>
            </a:r>
            <a:r>
              <a:rPr lang="en-US" sz="2500" dirty="0">
                <a:solidFill>
                  <a:srgbClr val="FFFFFF"/>
                </a:solidFill>
              </a:rPr>
              <a:t>…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charset="0"/>
              <a:cs typeface="Segoe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2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83900" y="2735739"/>
            <a:ext cx="10015159" cy="2905862"/>
            <a:chOff x="388937" y="2881510"/>
            <a:chExt cx="11658598" cy="33827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8937" y="2881510"/>
              <a:ext cx="11620500" cy="18841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7038" y="4380110"/>
              <a:ext cx="11620497" cy="1884100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0" y="0"/>
            <a:ext cx="12192000" cy="1563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/>
            <a:endParaRPr lang="en-US" sz="2250" b="1" kern="0">
              <a:solidFill>
                <a:prstClr val="white"/>
              </a:solidFill>
              <a:latin typeface="Calibri" panose="020F0502020204030204"/>
              <a:sym typeface="Segoe UI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54678" y="400681"/>
            <a:ext cx="10094273" cy="774046"/>
          </a:xfrm>
          <a:prstGeom prst="rect">
            <a:avLst/>
          </a:prstGeom>
        </p:spPr>
        <p:txBody>
          <a:bodyPr vert="horz" lIns="45720" tIns="22860" rIns="45720" bIns="228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i="0" kern="1200">
                <a:solidFill>
                  <a:schemeClr val="bg1"/>
                </a:solidFill>
                <a:latin typeface="Segoe UI Light" panose="020B0502040204020203" pitchFamily="34" charset="0"/>
                <a:ea typeface="Segoe UI" charset="0"/>
                <a:cs typeface="Segoe UI" charset="0"/>
              </a:defRPr>
            </a:lvl1pPr>
          </a:lstStyle>
          <a:p>
            <a:pPr defTabSz="457200"/>
            <a:r>
              <a:rPr lang="en-US" sz="4800">
                <a:solidFill>
                  <a:srgbClr val="44546A"/>
                </a:solidFill>
                <a:sym typeface="Segoe UI"/>
              </a:rPr>
              <a:t>Xamarin &amp; Xamarin.Forms ecosystem</a:t>
            </a:r>
          </a:p>
        </p:txBody>
      </p:sp>
    </p:spTree>
    <p:extLst>
      <p:ext uri="{BB962C8B-B14F-4D97-AF65-F5344CB8AC3E}">
        <p14:creationId xmlns:p14="http://schemas.microsoft.com/office/powerpoint/2010/main" val="412856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5B5C0-97D2-4908-8C46-05CA2CF43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Massive Collection of Libraries &amp; Tools</a:t>
            </a:r>
          </a:p>
        </p:txBody>
      </p:sp>
      <p:pic>
        <p:nvPicPr>
          <p:cNvPr id="1044" name="Picture 20" descr="Image result for raygun.io logo">
            <a:extLst>
              <a:ext uri="{FF2B5EF4-FFF2-40B4-BE49-F238E27FC236}">
                <a16:creationId xmlns:a16="http://schemas.microsoft.com/office/drawing/2014/main" id="{D150499E-4024-4A39-A091-498D0A202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2473" y="5854453"/>
            <a:ext cx="3294456" cy="71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Image result for instabug logo">
            <a:extLst>
              <a:ext uri="{FF2B5EF4-FFF2-40B4-BE49-F238E27FC236}">
                <a16:creationId xmlns:a16="http://schemas.microsoft.com/office/drawing/2014/main" id="{6266C04A-ADDA-4857-B150-5B73E8793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640" y="4454861"/>
            <a:ext cx="850856" cy="85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olly-Logo@4x.png">
            <a:extLst>
              <a:ext uri="{FF2B5EF4-FFF2-40B4-BE49-F238E27FC236}">
                <a16:creationId xmlns:a16="http://schemas.microsoft.com/office/drawing/2014/main" id="{2CAB30DB-24F2-4729-B3A2-BC074F344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962" y="2862433"/>
            <a:ext cx="936403" cy="93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sqlite logo">
            <a:extLst>
              <a:ext uri="{FF2B5EF4-FFF2-40B4-BE49-F238E27FC236}">
                <a16:creationId xmlns:a16="http://schemas.microsoft.com/office/drawing/2014/main" id="{0F590241-FDE7-4997-9D9F-69646526E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301" y="1683456"/>
            <a:ext cx="1518709" cy="71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skia logo">
            <a:extLst>
              <a:ext uri="{FF2B5EF4-FFF2-40B4-BE49-F238E27FC236}">
                <a16:creationId xmlns:a16="http://schemas.microsoft.com/office/drawing/2014/main" id="{EFC06D1F-10D7-4F8C-B4E2-A852ED967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051" y="1700483"/>
            <a:ext cx="1200977" cy="66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telerik logo">
            <a:extLst>
              <a:ext uri="{FF2B5EF4-FFF2-40B4-BE49-F238E27FC236}">
                <a16:creationId xmlns:a16="http://schemas.microsoft.com/office/drawing/2014/main" id="{F71BF85D-7E64-494D-972B-E2FEC0E85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4463" y="1618209"/>
            <a:ext cx="1096277" cy="109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syncfusion logo">
            <a:extLst>
              <a:ext uri="{FF2B5EF4-FFF2-40B4-BE49-F238E27FC236}">
                <a16:creationId xmlns:a16="http://schemas.microsoft.com/office/drawing/2014/main" id="{782C3AA3-265A-42AE-89D4-6F3E03976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416" y="5634814"/>
            <a:ext cx="1996896" cy="104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C4F991-95A8-4F42-A9AD-959CCE22C8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18585" y="2963385"/>
            <a:ext cx="1507500" cy="81105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3D1884A-6456-4FE1-AF48-3875C18A11F0}"/>
              </a:ext>
            </a:extLst>
          </p:cNvPr>
          <p:cNvGrpSpPr/>
          <p:nvPr/>
        </p:nvGrpSpPr>
        <p:grpSpPr>
          <a:xfrm>
            <a:off x="850293" y="1587381"/>
            <a:ext cx="2471973" cy="870963"/>
            <a:chOff x="590736" y="1495930"/>
            <a:chExt cx="2991087" cy="1053865"/>
          </a:xfrm>
        </p:grpSpPr>
        <p:pic>
          <p:nvPicPr>
            <p:cNvPr id="11" name="Picture 22" descr="Related image">
              <a:extLst>
                <a:ext uri="{FF2B5EF4-FFF2-40B4-BE49-F238E27FC236}">
                  <a16:creationId xmlns:a16="http://schemas.microsoft.com/office/drawing/2014/main" id="{122F1DC7-BED9-4317-B741-FACABC2982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736" y="1495930"/>
              <a:ext cx="1780501" cy="1053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059741-F8C8-4261-9DE8-BCB4AA877242}"/>
                </a:ext>
              </a:extLst>
            </p:cNvPr>
            <p:cNvSpPr txBox="1"/>
            <p:nvPr/>
          </p:nvSpPr>
          <p:spPr>
            <a:xfrm>
              <a:off x="2248829" y="1652154"/>
              <a:ext cx="1332994" cy="8710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Cognitive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Services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16B942A-2AE6-4BB1-8652-F6CFA591F239}"/>
              </a:ext>
            </a:extLst>
          </p:cNvPr>
          <p:cNvGrpSpPr/>
          <p:nvPr/>
        </p:nvGrpSpPr>
        <p:grpSpPr>
          <a:xfrm>
            <a:off x="790777" y="2798356"/>
            <a:ext cx="2491935" cy="1133047"/>
            <a:chOff x="529124" y="2679386"/>
            <a:chExt cx="3015241" cy="1370987"/>
          </a:xfrm>
        </p:grpSpPr>
        <p:pic>
          <p:nvPicPr>
            <p:cNvPr id="15" name="Picture 30" descr="Related image">
              <a:extLst>
                <a:ext uri="{FF2B5EF4-FFF2-40B4-BE49-F238E27FC236}">
                  <a16:creationId xmlns:a16="http://schemas.microsoft.com/office/drawing/2014/main" id="{F57E060D-E833-4EBE-8411-8872289F2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124" y="2679386"/>
              <a:ext cx="1370987" cy="1370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CA986F9-49D6-4A96-A1B2-C2D45A396ADD}"/>
                </a:ext>
              </a:extLst>
            </p:cNvPr>
            <p:cNvSpPr txBox="1"/>
            <p:nvPr/>
          </p:nvSpPr>
          <p:spPr>
            <a:xfrm>
              <a:off x="1775996" y="2954587"/>
              <a:ext cx="1768369" cy="871008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Azure Active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Directory B2C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68D0515-7FE1-4CB5-88F2-96DD69410133}"/>
              </a:ext>
            </a:extLst>
          </p:cNvPr>
          <p:cNvGrpSpPr/>
          <p:nvPr/>
        </p:nvGrpSpPr>
        <p:grpSpPr>
          <a:xfrm>
            <a:off x="2735990" y="4401726"/>
            <a:ext cx="2152446" cy="1029536"/>
            <a:chOff x="4056594" y="4346760"/>
            <a:chExt cx="2604460" cy="1245739"/>
          </a:xfrm>
        </p:grpSpPr>
        <p:pic>
          <p:nvPicPr>
            <p:cNvPr id="16" name="Picture 32" descr="ZXing.Net.Mobile Logo">
              <a:extLst>
                <a:ext uri="{FF2B5EF4-FFF2-40B4-BE49-F238E27FC236}">
                  <a16:creationId xmlns:a16="http://schemas.microsoft.com/office/drawing/2014/main" id="{DD0BC24B-BA71-4ABE-8FAD-3C329EFA2A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6594" y="4346760"/>
              <a:ext cx="1245739" cy="1245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A31307E-4170-4BC9-BDFC-330C1A82129E}"/>
                </a:ext>
              </a:extLst>
            </p:cNvPr>
            <p:cNvSpPr txBox="1"/>
            <p:nvPr/>
          </p:nvSpPr>
          <p:spPr>
            <a:xfrm>
              <a:off x="5361980" y="4371003"/>
              <a:ext cx="1299074" cy="1197251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Zxing</a:t>
              </a:r>
              <a:endParaRPr lang="en-US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Barcode 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Scanning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739AB4C-4A3B-487E-8D0A-EDC6BE64F66D}"/>
              </a:ext>
            </a:extLst>
          </p:cNvPr>
          <p:cNvGrpSpPr/>
          <p:nvPr/>
        </p:nvGrpSpPr>
        <p:grpSpPr>
          <a:xfrm>
            <a:off x="5660234" y="4379456"/>
            <a:ext cx="2074568" cy="1029536"/>
            <a:chOff x="7002205" y="4346760"/>
            <a:chExt cx="2510227" cy="1245739"/>
          </a:xfrm>
        </p:grpSpPr>
        <p:pic>
          <p:nvPicPr>
            <p:cNvPr id="12" name="Picture 24" descr="Image result for akavache logo">
              <a:extLst>
                <a:ext uri="{FF2B5EF4-FFF2-40B4-BE49-F238E27FC236}">
                  <a16:creationId xmlns:a16="http://schemas.microsoft.com/office/drawing/2014/main" id="{9AF5656A-FBF3-47F2-8175-05332DE5D2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2205" y="4346760"/>
              <a:ext cx="1245739" cy="1245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5756594-3AF1-4A3E-9C9B-4AC990B61DA1}"/>
                </a:ext>
              </a:extLst>
            </p:cNvPr>
            <p:cNvSpPr txBox="1"/>
            <p:nvPr/>
          </p:nvSpPr>
          <p:spPr>
            <a:xfrm>
              <a:off x="8180657" y="4649333"/>
              <a:ext cx="1331775" cy="5447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Akavache</a:t>
              </a:r>
              <a:endParaRPr lang="en-US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2A0F310-3DF8-45FD-AC60-A66D57ACF0D6}"/>
              </a:ext>
            </a:extLst>
          </p:cNvPr>
          <p:cNvGrpSpPr/>
          <p:nvPr/>
        </p:nvGrpSpPr>
        <p:grpSpPr>
          <a:xfrm>
            <a:off x="3844478" y="5523850"/>
            <a:ext cx="1911538" cy="1147368"/>
            <a:chOff x="4980198" y="5560483"/>
            <a:chExt cx="2312961" cy="1388316"/>
          </a:xfrm>
        </p:grpSpPr>
        <p:pic>
          <p:nvPicPr>
            <p:cNvPr id="1056" name="Picture 32" descr="Image result for zeplin xamarin">
              <a:extLst>
                <a:ext uri="{FF2B5EF4-FFF2-40B4-BE49-F238E27FC236}">
                  <a16:creationId xmlns:a16="http://schemas.microsoft.com/office/drawing/2014/main" id="{254997BD-9CB3-48E9-9712-1ABF0D5A98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0198" y="5560483"/>
              <a:ext cx="1388316" cy="1388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CF996C1-04B1-48C7-A83D-7AE9D90BDDEF}"/>
                </a:ext>
              </a:extLst>
            </p:cNvPr>
            <p:cNvSpPr txBox="1"/>
            <p:nvPr/>
          </p:nvSpPr>
          <p:spPr>
            <a:xfrm>
              <a:off x="6293846" y="6010389"/>
              <a:ext cx="999313" cy="5447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Zeplin</a:t>
              </a:r>
              <a:endParaRPr lang="en-US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8A20939-D948-41C8-B90F-BB735DE7E7FA}"/>
              </a:ext>
            </a:extLst>
          </p:cNvPr>
          <p:cNvGrpSpPr/>
          <p:nvPr/>
        </p:nvGrpSpPr>
        <p:grpSpPr>
          <a:xfrm>
            <a:off x="10207820" y="5962454"/>
            <a:ext cx="1352297" cy="503802"/>
            <a:chOff x="10065828" y="5909555"/>
            <a:chExt cx="1636280" cy="6096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58C0835-2E1E-4330-9368-B90113FE451E}"/>
                </a:ext>
              </a:extLst>
            </p:cNvPr>
            <p:cNvSpPr txBox="1"/>
            <p:nvPr/>
          </p:nvSpPr>
          <p:spPr>
            <a:xfrm>
              <a:off x="10595395" y="5974390"/>
              <a:ext cx="1106713" cy="5447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GrialKit</a:t>
              </a:r>
              <a:endPara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026" name="Picture 2" descr="See the source image">
              <a:extLst>
                <a:ext uri="{FF2B5EF4-FFF2-40B4-BE49-F238E27FC236}">
                  <a16:creationId xmlns:a16="http://schemas.microsoft.com/office/drawing/2014/main" id="{27EDC494-57B8-4B30-A5B2-2AB07F7246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5828" y="5909555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7ED7BA40-1CD2-4C07-B244-9BFCC495F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295" y="2934063"/>
            <a:ext cx="989874" cy="98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33308EF-6BF0-4663-8E3D-86D71F476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2322" y="2960931"/>
            <a:ext cx="989874" cy="98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360470FD-43D0-4CF4-8F4A-21480E137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201" y="4368354"/>
            <a:ext cx="1096277" cy="109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>
            <a:extLst>
              <a:ext uri="{FF2B5EF4-FFF2-40B4-BE49-F238E27FC236}">
                <a16:creationId xmlns:a16="http://schemas.microsoft.com/office/drawing/2014/main" id="{81658724-013A-48BB-94F8-20C60DA11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5877" y="4557826"/>
            <a:ext cx="1235625" cy="79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03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ession 2">
            <a:extLst>
              <a:ext uri="{FF2B5EF4-FFF2-40B4-BE49-F238E27FC236}">
                <a16:creationId xmlns:a16="http://schemas.microsoft.com/office/drawing/2014/main" id="{0D5DA5FA-4499-41EF-B8E4-C72DA828E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26" y="158416"/>
            <a:ext cx="2478604" cy="185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7D16BA9-A534-4A7E-A616-F02D38FE6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371" y="158416"/>
            <a:ext cx="3399229" cy="18589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6DEAF9-82A5-45E8-A3F4-BCC50E0A3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526" y="2184588"/>
            <a:ext cx="2478604" cy="13929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F0B742-DE5E-48BB-8147-DD6A81F096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5944" y="158417"/>
            <a:ext cx="3307868" cy="18589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108B88-A663-4208-9D0E-4832047DAD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4371" y="2184588"/>
            <a:ext cx="2478606" cy="1392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38EB0A-4A8E-44EC-AB09-5A64364A46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7978" y="2184588"/>
            <a:ext cx="2478606" cy="1392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552ED1-EAEE-42E9-975A-E9973B2A11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06217" y="2184588"/>
            <a:ext cx="2478606" cy="1392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20A920-4557-49F4-B044-C8AC6D32BB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64696" y="2184588"/>
            <a:ext cx="2478606" cy="1392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42FF7C-27C0-4106-BCDA-1BA8BD3EF4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45634" y="3786782"/>
            <a:ext cx="2069303" cy="1162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88A316-C82D-4569-B6A8-0B666FA587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90742" y="3786782"/>
            <a:ext cx="2069303" cy="11629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47B93F-C9AA-44F4-B268-FB25FCC3512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13296" y="3786782"/>
            <a:ext cx="2069303" cy="11629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9661CC-C5AA-46E4-A2C2-2A5893F053E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0526" y="3786782"/>
            <a:ext cx="2069303" cy="11629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16F6D9-02EF-44D1-8D20-49ED4420405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06156" y="158416"/>
            <a:ext cx="3349327" cy="18822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DC1CAD-4CE9-42A6-8A19-0DF07C185DD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0526" y="5158956"/>
            <a:ext cx="4319356" cy="27528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F4ACB2-6888-4F35-83BF-1B53A758F0D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68188" y="3786782"/>
            <a:ext cx="2069303" cy="11629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2663E3-A903-4471-A72D-BF4FFAC61D0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23080" y="3786782"/>
            <a:ext cx="2069303" cy="11629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830669C-7116-4071-913E-B1D58E4008C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68696" y="5158956"/>
            <a:ext cx="3761103" cy="20568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34EED8-0EBD-4245-AF8D-192615E6870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682055" y="5158956"/>
            <a:ext cx="4700544" cy="256188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56C9567-9658-4F1E-81FB-A87FFC3ADEF6}"/>
              </a:ext>
            </a:extLst>
          </p:cNvPr>
          <p:cNvSpPr/>
          <p:nvPr/>
        </p:nvSpPr>
        <p:spPr bwMode="auto">
          <a:xfrm>
            <a:off x="0" y="-21462"/>
            <a:ext cx="12192000" cy="6931632"/>
          </a:xfrm>
          <a:prstGeom prst="rect">
            <a:avLst/>
          </a:prstGeom>
          <a:solidFill>
            <a:schemeClr val="accent1">
              <a:alpha val="7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6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aka.ms/</a:t>
            </a:r>
            <a:r>
              <a:rPr lang="en-US" sz="6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xamstreamers</a:t>
            </a:r>
            <a:endParaRPr lang="en-US" sz="6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1163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23E43D6-DB2F-4C33-A8C8-D28F777A5DE7}">
  <ds:schemaRefs>
    <ds:schemaRef ds:uri="http://schemas.microsoft.com/office/2006/documentManagement/types"/>
    <ds:schemaRef ds:uri="569b343d-e775-480b-9b2b-6a6986deb9b0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purl.org/dc/dcmitype/"/>
    <ds:schemaRef ds:uri="11245976-3b4d-4794-a754-317688483df2"/>
    <ds:schemaRef ds:uri="http://purl.org/dc/terms/"/>
    <ds:schemaRef ds:uri="http://www.w3.org/XML/1998/namespace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9429</TotalTime>
  <Words>988</Words>
  <Application>Microsoft Office PowerPoint</Application>
  <PresentationFormat>Widescreen</PresentationFormat>
  <Paragraphs>245</Paragraphs>
  <Slides>32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Consolas</vt:lpstr>
      <vt:lpstr>Segoe UI</vt:lpstr>
      <vt:lpstr>Segoe UI Light</vt:lpstr>
      <vt:lpstr>Wingdings</vt:lpstr>
      <vt:lpstr>Dotnet_Template</vt:lpstr>
      <vt:lpstr>PowerPoint Presentation</vt:lpstr>
      <vt:lpstr>Xamarin.Forms Mais Produtivo &amp; Bonito Do Que Nunca</vt:lpstr>
      <vt:lpstr>PowerPoint Presentation</vt:lpstr>
      <vt:lpstr>How Xamarin Delivers the Awesome</vt:lpstr>
      <vt:lpstr>PowerPoint Presentation</vt:lpstr>
      <vt:lpstr>✓ Sempre atualizado</vt:lpstr>
      <vt:lpstr>PowerPoint Presentation</vt:lpstr>
      <vt:lpstr>Massive Collection of Libraries &amp; Tools</vt:lpstr>
      <vt:lpstr>PowerPoint Presentation</vt:lpstr>
      <vt:lpstr>iOS 13</vt:lpstr>
      <vt:lpstr>Android 10</vt:lpstr>
      <vt:lpstr>XAML Hot Reload</vt:lpstr>
      <vt:lpstr>XAML Hot Reload</vt:lpstr>
      <vt:lpstr>PowerPoint Presentation</vt:lpstr>
      <vt:lpstr>XAML Hot Restart</vt:lpstr>
      <vt:lpstr>XAML Hot Restart</vt:lpstr>
      <vt:lpstr>https://aka.ms/xamarin-hotrestart</vt:lpstr>
      <vt:lpstr>Xamarin.Forms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Xamarin.Forms 4.3</vt:lpstr>
      <vt:lpstr>Xamarin.Forms 4.3</vt:lpstr>
      <vt:lpstr>Demo do Shell</vt:lpstr>
      <vt:lpstr>PowerPoint Presentation</vt:lpstr>
      <vt:lpstr>PowerPoint Presentation</vt:lpstr>
      <vt:lpstr>PowerPoint Presentation</vt:lpstr>
      <vt:lpstr>Demo CarouselView e CollectionView</vt:lpstr>
      <vt:lpstr>Perguntas?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Oberdan Ferreira</cp:lastModifiedBy>
  <cp:revision>26</cp:revision>
  <dcterms:created xsi:type="dcterms:W3CDTF">2018-01-09T22:22:16Z</dcterms:created>
  <dcterms:modified xsi:type="dcterms:W3CDTF">2019-11-14T16:59:01Z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